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68" r:id="rId5"/>
    <p:sldMasterId id="2147483893" r:id="rId6"/>
    <p:sldMasterId id="2147483905" r:id="rId7"/>
    <p:sldMasterId id="2147483917" r:id="rId8"/>
    <p:sldMasterId id="2147483696" r:id="rId9"/>
  </p:sldMasterIdLst>
  <p:notesMasterIdLst>
    <p:notesMasterId r:id="rId92"/>
  </p:notesMasterIdLst>
  <p:handoutMasterIdLst>
    <p:handoutMasterId r:id="rId93"/>
  </p:handoutMasterIdLst>
  <p:sldIdLst>
    <p:sldId id="553" r:id="rId10"/>
    <p:sldId id="552" r:id="rId11"/>
    <p:sldId id="551" r:id="rId12"/>
    <p:sldId id="562" r:id="rId13"/>
    <p:sldId id="564" r:id="rId14"/>
    <p:sldId id="549" r:id="rId15"/>
    <p:sldId id="548" r:id="rId16"/>
    <p:sldId id="545" r:id="rId17"/>
    <p:sldId id="547" r:id="rId18"/>
    <p:sldId id="546" r:id="rId19"/>
    <p:sldId id="544" r:id="rId20"/>
    <p:sldId id="543" r:id="rId21"/>
    <p:sldId id="565" r:id="rId22"/>
    <p:sldId id="566" r:id="rId23"/>
    <p:sldId id="529" r:id="rId24"/>
    <p:sldId id="530" r:id="rId25"/>
    <p:sldId id="531" r:id="rId26"/>
    <p:sldId id="540" r:id="rId27"/>
    <p:sldId id="532" r:id="rId28"/>
    <p:sldId id="282" r:id="rId29"/>
    <p:sldId id="560" r:id="rId30"/>
    <p:sldId id="533" r:id="rId31"/>
    <p:sldId id="534" r:id="rId32"/>
    <p:sldId id="561" r:id="rId33"/>
    <p:sldId id="536" r:id="rId34"/>
    <p:sldId id="287" r:id="rId35"/>
    <p:sldId id="537" r:id="rId36"/>
    <p:sldId id="567" r:id="rId37"/>
    <p:sldId id="272" r:id="rId38"/>
    <p:sldId id="568" r:id="rId39"/>
    <p:sldId id="539" r:id="rId40"/>
    <p:sldId id="283" r:id="rId41"/>
    <p:sldId id="538" r:id="rId42"/>
    <p:sldId id="284" r:id="rId43"/>
    <p:sldId id="281" r:id="rId44"/>
    <p:sldId id="289" r:id="rId45"/>
    <p:sldId id="256" r:id="rId46"/>
    <p:sldId id="257" r:id="rId47"/>
    <p:sldId id="384" r:id="rId48"/>
    <p:sldId id="278" r:id="rId49"/>
    <p:sldId id="280" r:id="rId50"/>
    <p:sldId id="385" r:id="rId51"/>
    <p:sldId id="294" r:id="rId52"/>
    <p:sldId id="295" r:id="rId53"/>
    <p:sldId id="296" r:id="rId54"/>
    <p:sldId id="297" r:id="rId55"/>
    <p:sldId id="298" r:id="rId56"/>
    <p:sldId id="265" r:id="rId57"/>
    <p:sldId id="264" r:id="rId58"/>
    <p:sldId id="386" r:id="rId59"/>
    <p:sldId id="304" r:id="rId60"/>
    <p:sldId id="306" r:id="rId61"/>
    <p:sldId id="261" r:id="rId62"/>
    <p:sldId id="266" r:id="rId63"/>
    <p:sldId id="502" r:id="rId64"/>
    <p:sldId id="268" r:id="rId65"/>
    <p:sldId id="505" r:id="rId66"/>
    <p:sldId id="299" r:id="rId67"/>
    <p:sldId id="300" r:id="rId68"/>
    <p:sldId id="301" r:id="rId69"/>
    <p:sldId id="388" r:id="rId70"/>
    <p:sldId id="267" r:id="rId71"/>
    <p:sldId id="516" r:id="rId72"/>
    <p:sldId id="517" r:id="rId73"/>
    <p:sldId id="387" r:id="rId74"/>
    <p:sldId id="555" r:id="rId75"/>
    <p:sldId id="557" r:id="rId76"/>
    <p:sldId id="271" r:id="rId77"/>
    <p:sldId id="556" r:id="rId78"/>
    <p:sldId id="303" r:id="rId79"/>
    <p:sldId id="263" r:id="rId80"/>
    <p:sldId id="558" r:id="rId81"/>
    <p:sldId id="305" r:id="rId82"/>
    <p:sldId id="279" r:id="rId83"/>
    <p:sldId id="302" r:id="rId84"/>
    <p:sldId id="285" r:id="rId85"/>
    <p:sldId id="260" r:id="rId86"/>
    <p:sldId id="274" r:id="rId87"/>
    <p:sldId id="293" r:id="rId88"/>
    <p:sldId id="291" r:id="rId89"/>
    <p:sldId id="290" r:id="rId90"/>
    <p:sldId id="275" r:id="rId9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4344359-2950-461D-9872-6A7DA645FD92}">
          <p14:sldIdLst/>
        </p14:section>
        <p14:section name="Default Section" id="{7EDB721E-B5B8-4424-AF4D-7D3B2F2E1D1E}">
          <p14:sldIdLst>
            <p14:sldId id="553"/>
            <p14:sldId id="552"/>
            <p14:sldId id="551"/>
            <p14:sldId id="562"/>
            <p14:sldId id="564"/>
            <p14:sldId id="549"/>
            <p14:sldId id="548"/>
            <p14:sldId id="545"/>
            <p14:sldId id="547"/>
            <p14:sldId id="546"/>
            <p14:sldId id="544"/>
            <p14:sldId id="543"/>
            <p14:sldId id="565"/>
            <p14:sldId id="566"/>
            <p14:sldId id="529"/>
            <p14:sldId id="530"/>
            <p14:sldId id="531"/>
            <p14:sldId id="540"/>
            <p14:sldId id="532"/>
            <p14:sldId id="282"/>
            <p14:sldId id="560"/>
            <p14:sldId id="533"/>
            <p14:sldId id="534"/>
            <p14:sldId id="561"/>
            <p14:sldId id="536"/>
            <p14:sldId id="287"/>
            <p14:sldId id="537"/>
            <p14:sldId id="567"/>
            <p14:sldId id="272"/>
            <p14:sldId id="568"/>
            <p14:sldId id="539"/>
            <p14:sldId id="283"/>
            <p14:sldId id="538"/>
            <p14:sldId id="284"/>
            <p14:sldId id="281"/>
            <p14:sldId id="289"/>
            <p14:sldId id="256"/>
            <p14:sldId id="257"/>
            <p14:sldId id="384"/>
            <p14:sldId id="278"/>
            <p14:sldId id="280"/>
            <p14:sldId id="385"/>
            <p14:sldId id="294"/>
            <p14:sldId id="295"/>
            <p14:sldId id="296"/>
            <p14:sldId id="297"/>
            <p14:sldId id="298"/>
            <p14:sldId id="265"/>
            <p14:sldId id="264"/>
            <p14:sldId id="386"/>
            <p14:sldId id="304"/>
            <p14:sldId id="306"/>
            <p14:sldId id="261"/>
            <p14:sldId id="266"/>
            <p14:sldId id="502"/>
            <p14:sldId id="268"/>
            <p14:sldId id="505"/>
            <p14:sldId id="299"/>
            <p14:sldId id="300"/>
            <p14:sldId id="301"/>
            <p14:sldId id="388"/>
            <p14:sldId id="267"/>
            <p14:sldId id="516"/>
            <p14:sldId id="517"/>
            <p14:sldId id="387"/>
            <p14:sldId id="555"/>
            <p14:sldId id="557"/>
            <p14:sldId id="271"/>
            <p14:sldId id="556"/>
            <p14:sldId id="303"/>
            <p14:sldId id="263"/>
            <p14:sldId id="558"/>
            <p14:sldId id="305"/>
            <p14:sldId id="279"/>
            <p14:sldId id="302"/>
            <p14:sldId id="285"/>
            <p14:sldId id="260"/>
            <p14:sldId id="274"/>
            <p14:sldId id="293"/>
            <p14:sldId id="291"/>
            <p14:sldId id="290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D63"/>
    <a:srgbClr val="FF5050"/>
    <a:srgbClr val="FF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4684E-5096-43A5-A58E-5878073AA7BD}" v="8" dt="2023-11-09T21:31:13.819"/>
    <p1510:client id="{3C1F97FD-D7E1-48CE-A697-197BF954E3D0}" v="1176" vWet="1180" dt="2023-11-09T22:39:15.262"/>
    <p1510:client id="{8535BF72-D01E-91C4-DC65-2903586396BE}" v="530" dt="2023-11-09T22:45:00.384"/>
    <p1510:client id="{A81D04ED-5E64-39FE-02A0-D4C2292DFE4A}" v="234" dt="2023-11-09T19:55:18.702"/>
    <p1510:client id="{FD146F82-BCC2-CB54-78C2-D63837751FDD}" v="81" dt="2023-11-09T14:52:36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1.xml"/><Relationship Id="rId95" Type="http://schemas.openxmlformats.org/officeDocument/2006/relationships/viewProps" Target="viewProps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handoutMaster" Target="handoutMasters/handoutMaster1.xml"/><Relationship Id="rId98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C5F384-FB4A-4463-916D-3116FA7682D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A8AF265-D6AF-48D6-AF9E-47205ABF86F2}">
      <dgm:prSet/>
      <dgm:spPr/>
      <dgm:t>
        <a:bodyPr/>
        <a:lstStyle/>
        <a:p>
          <a:r>
            <a:rPr lang="en-US" b="1"/>
            <a:t>Our International Baccalaureate Programme is a rigorous course of studies meeting the needs of highly motivated secondary school students.</a:t>
          </a:r>
          <a:endParaRPr lang="en-US"/>
        </a:p>
      </dgm:t>
    </dgm:pt>
    <dgm:pt modelId="{C34D113F-FF2F-4C43-84C2-E0EED18EA693}" type="parTrans" cxnId="{70B0A82B-FFB7-4D33-B336-3A3EE62CEF48}">
      <dgm:prSet/>
      <dgm:spPr/>
      <dgm:t>
        <a:bodyPr/>
        <a:lstStyle/>
        <a:p>
          <a:endParaRPr lang="en-US"/>
        </a:p>
      </dgm:t>
    </dgm:pt>
    <dgm:pt modelId="{F2EA97F2-C598-4594-843F-E31CBE903044}" type="sibTrans" cxnId="{70B0A82B-FFB7-4D33-B336-3A3EE62CEF48}">
      <dgm:prSet/>
      <dgm:spPr/>
      <dgm:t>
        <a:bodyPr/>
        <a:lstStyle/>
        <a:p>
          <a:endParaRPr lang="en-US"/>
        </a:p>
      </dgm:t>
    </dgm:pt>
    <dgm:pt modelId="{EF706EFF-76C8-4BDE-8123-7E4815BE3F91}">
      <dgm:prSet/>
      <dgm:spPr/>
      <dgm:t>
        <a:bodyPr/>
        <a:lstStyle/>
        <a:p>
          <a:r>
            <a:rPr lang="en-US" b="1"/>
            <a:t>Designed as a two–year Pre-Diploma and two-year Diploma Years IB comprehensive curriculum, the International Baccalaureate diploma model incorporates the best educational elements of an international education.</a:t>
          </a:r>
          <a:endParaRPr lang="en-US"/>
        </a:p>
      </dgm:t>
    </dgm:pt>
    <dgm:pt modelId="{CDD260C8-FE8D-454F-8863-B696BB92E78A}" type="parTrans" cxnId="{DB3F7AE1-AD90-44F6-BCC8-5F79C6504A6A}">
      <dgm:prSet/>
      <dgm:spPr/>
      <dgm:t>
        <a:bodyPr/>
        <a:lstStyle/>
        <a:p>
          <a:endParaRPr lang="en-US"/>
        </a:p>
      </dgm:t>
    </dgm:pt>
    <dgm:pt modelId="{90190ADE-C6F2-4909-B8FE-88C5B80DB25A}" type="sibTrans" cxnId="{DB3F7AE1-AD90-44F6-BCC8-5F79C6504A6A}">
      <dgm:prSet/>
      <dgm:spPr/>
      <dgm:t>
        <a:bodyPr/>
        <a:lstStyle/>
        <a:p>
          <a:endParaRPr lang="en-US"/>
        </a:p>
      </dgm:t>
    </dgm:pt>
    <dgm:pt modelId="{9F471E64-ACEE-4486-8181-AF9503D791E9}" type="pres">
      <dgm:prSet presAssocID="{22C5F384-FB4A-4463-916D-3116FA7682DE}" presName="linear" presStyleCnt="0">
        <dgm:presLayoutVars>
          <dgm:animLvl val="lvl"/>
          <dgm:resizeHandles val="exact"/>
        </dgm:presLayoutVars>
      </dgm:prSet>
      <dgm:spPr/>
    </dgm:pt>
    <dgm:pt modelId="{87B6579B-319E-43ED-AF79-929FE6A100E6}" type="pres">
      <dgm:prSet presAssocID="{8A8AF265-D6AF-48D6-AF9E-47205ABF86F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FAFF43E-275F-4A57-B1C6-54A3DADB9761}" type="pres">
      <dgm:prSet presAssocID="{F2EA97F2-C598-4594-843F-E31CBE903044}" presName="spacer" presStyleCnt="0"/>
      <dgm:spPr/>
    </dgm:pt>
    <dgm:pt modelId="{BE331226-E52B-4D42-A8EB-59F2A85BAC30}" type="pres">
      <dgm:prSet presAssocID="{EF706EFF-76C8-4BDE-8123-7E4815BE3F9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0B0A82B-FFB7-4D33-B336-3A3EE62CEF48}" srcId="{22C5F384-FB4A-4463-916D-3116FA7682DE}" destId="{8A8AF265-D6AF-48D6-AF9E-47205ABF86F2}" srcOrd="0" destOrd="0" parTransId="{C34D113F-FF2F-4C43-84C2-E0EED18EA693}" sibTransId="{F2EA97F2-C598-4594-843F-E31CBE903044}"/>
    <dgm:cxn modelId="{75DE1756-2331-4053-9F75-761FE14914CC}" type="presOf" srcId="{22C5F384-FB4A-4463-916D-3116FA7682DE}" destId="{9F471E64-ACEE-4486-8181-AF9503D791E9}" srcOrd="0" destOrd="0" presId="urn:microsoft.com/office/officeart/2005/8/layout/vList2"/>
    <dgm:cxn modelId="{9F15B47E-5B22-4F2F-B335-F88D6B992AB8}" type="presOf" srcId="{EF706EFF-76C8-4BDE-8123-7E4815BE3F91}" destId="{BE331226-E52B-4D42-A8EB-59F2A85BAC30}" srcOrd="0" destOrd="0" presId="urn:microsoft.com/office/officeart/2005/8/layout/vList2"/>
    <dgm:cxn modelId="{DB3F7AE1-AD90-44F6-BCC8-5F79C6504A6A}" srcId="{22C5F384-FB4A-4463-916D-3116FA7682DE}" destId="{EF706EFF-76C8-4BDE-8123-7E4815BE3F91}" srcOrd="1" destOrd="0" parTransId="{CDD260C8-FE8D-454F-8863-B696BB92E78A}" sibTransId="{90190ADE-C6F2-4909-B8FE-88C5B80DB25A}"/>
    <dgm:cxn modelId="{9EF877E5-B3F6-48CD-B2E3-DBE4CDB7B380}" type="presOf" srcId="{8A8AF265-D6AF-48D6-AF9E-47205ABF86F2}" destId="{87B6579B-319E-43ED-AF79-929FE6A100E6}" srcOrd="0" destOrd="0" presId="urn:microsoft.com/office/officeart/2005/8/layout/vList2"/>
    <dgm:cxn modelId="{CB36812B-C759-41C1-A188-1C77640C964C}" type="presParOf" srcId="{9F471E64-ACEE-4486-8181-AF9503D791E9}" destId="{87B6579B-319E-43ED-AF79-929FE6A100E6}" srcOrd="0" destOrd="0" presId="urn:microsoft.com/office/officeart/2005/8/layout/vList2"/>
    <dgm:cxn modelId="{0F7ECD20-8B5D-44EF-ACA2-D91CC2BD3A18}" type="presParOf" srcId="{9F471E64-ACEE-4486-8181-AF9503D791E9}" destId="{BFAFF43E-275F-4A57-B1C6-54A3DADB9761}" srcOrd="1" destOrd="0" presId="urn:microsoft.com/office/officeart/2005/8/layout/vList2"/>
    <dgm:cxn modelId="{D639D29A-BBD0-4162-8706-E5F4914A6D54}" type="presParOf" srcId="{9F471E64-ACEE-4486-8181-AF9503D791E9}" destId="{BE331226-E52B-4D42-A8EB-59F2A85BAC3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6579B-319E-43ED-AF79-929FE6A100E6}">
      <dsp:nvSpPr>
        <dsp:cNvPr id="0" name=""/>
        <dsp:cNvSpPr/>
      </dsp:nvSpPr>
      <dsp:spPr>
        <a:xfrm>
          <a:off x="0" y="86176"/>
          <a:ext cx="8229600" cy="19762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Our International Baccalaureate Programme is a rigorous course of studies meeting the needs of highly motivated secondary school students.</a:t>
          </a:r>
          <a:endParaRPr lang="en-US" sz="2300" kern="1200"/>
        </a:p>
      </dsp:txBody>
      <dsp:txXfrm>
        <a:off x="96470" y="182646"/>
        <a:ext cx="8036660" cy="1783263"/>
      </dsp:txXfrm>
    </dsp:sp>
    <dsp:sp modelId="{BE331226-E52B-4D42-A8EB-59F2A85BAC30}">
      <dsp:nvSpPr>
        <dsp:cNvPr id="0" name=""/>
        <dsp:cNvSpPr/>
      </dsp:nvSpPr>
      <dsp:spPr>
        <a:xfrm>
          <a:off x="0" y="2128620"/>
          <a:ext cx="8229600" cy="19762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Designed as a two–year Pre-Diploma and two-year Diploma Years IB comprehensive curriculum, the International Baccalaureate diploma model incorporates the best educational elements of an international education.</a:t>
          </a:r>
          <a:endParaRPr lang="en-US" sz="2300" kern="1200"/>
        </a:p>
      </dsp:txBody>
      <dsp:txXfrm>
        <a:off x="96470" y="2225090"/>
        <a:ext cx="8036660" cy="1783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5138"/>
          </a:xfrm>
          <a:prstGeom prst="rect">
            <a:avLst/>
          </a:prstGeom>
        </p:spPr>
        <p:txBody>
          <a:bodyPr vert="horz" lIns="94230" tIns="47115" rIns="94230" bIns="471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5138"/>
          </a:xfrm>
          <a:prstGeom prst="rect">
            <a:avLst/>
          </a:prstGeom>
        </p:spPr>
        <p:txBody>
          <a:bodyPr vert="horz" lIns="94230" tIns="47115" rIns="94230" bIns="471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A23456-A862-4884-841B-5231FABF8DD0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4230" tIns="47115" rIns="94230" bIns="471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wrap="square" lIns="94230" tIns="47115" rIns="94230" bIns="471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873BA99-7D5F-4C7D-94A0-45B3DF077B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586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256" cy="466434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551" y="0"/>
            <a:ext cx="3037255" cy="466434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r">
              <a:defRPr sz="1200"/>
            </a:lvl1pPr>
          </a:lstStyle>
          <a:p>
            <a:fld id="{C32F1F90-ED67-4B3D-8727-F8B3C146F64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3" tIns="46237" rIns="92473" bIns="462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519" y="4473892"/>
            <a:ext cx="5607363" cy="3660458"/>
          </a:xfrm>
          <a:prstGeom prst="rect">
            <a:avLst/>
          </a:prstGeom>
        </p:spPr>
        <p:txBody>
          <a:bodyPr vert="horz" lIns="92473" tIns="46237" rIns="92473" bIns="4623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256" cy="466433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551" y="8829967"/>
            <a:ext cx="3037255" cy="466433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r">
              <a:defRPr sz="1200"/>
            </a:lvl1pPr>
          </a:lstStyle>
          <a:p>
            <a:fld id="{5090E3C8-5512-427C-9207-F1AEFA387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students share what they’re involved in (clubs, activities, sports)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0E3C8-5512-427C-9207-F1AEFA387F9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2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must successfully complete the Algebra 1 Honors (or earn Algebra 1 credit through the Credit Acceleration Program (CAP)) and score proficient on the FSA Algebra 1 EOC or equivalent standardized test for Algebra.</a:t>
            </a:r>
          </a:p>
          <a:p>
            <a:r>
              <a:rPr lang="en-US"/>
              <a:t>Student must earn a final grade of A or B for each academic subject in 6</a:t>
            </a:r>
            <a:r>
              <a:rPr lang="en-US" baseline="30000"/>
              <a:t>th</a:t>
            </a:r>
            <a:r>
              <a:rPr lang="en-US"/>
              <a:t> &amp; 7</a:t>
            </a:r>
            <a:r>
              <a:rPr lang="en-US" baseline="30000"/>
              <a:t>th</a:t>
            </a:r>
            <a:r>
              <a:rPr lang="en-US"/>
              <a:t> grade and semester 1 grade for each academic subject in 8</a:t>
            </a:r>
            <a:r>
              <a:rPr lang="en-US" baseline="30000"/>
              <a:t>th</a:t>
            </a:r>
            <a:r>
              <a:rPr lang="en-US"/>
              <a:t> grade.  Academic subjects include math, science, social studies, English, and world languages.</a:t>
            </a:r>
          </a:p>
          <a:p>
            <a:r>
              <a:rPr lang="en-US"/>
              <a:t>Student must achieve at least one of the minimum test scores as outlined below for both mathematics and ELA:</a:t>
            </a:r>
          </a:p>
          <a:p>
            <a:r>
              <a:rPr lang="en-US"/>
              <a:t>Mathematics</a:t>
            </a:r>
          </a:p>
          <a:p>
            <a:pPr lvl="1"/>
            <a:r>
              <a:rPr lang="en-US"/>
              <a:t>347 on Grade 6 FSA Math</a:t>
            </a:r>
          </a:p>
          <a:p>
            <a:pPr lvl="1"/>
            <a:r>
              <a:rPr lang="en-US"/>
              <a:t>359 on Grade 7 FSA Math</a:t>
            </a:r>
          </a:p>
          <a:p>
            <a:pPr lvl="1"/>
            <a:r>
              <a:rPr lang="en-US"/>
              <a:t>90</a:t>
            </a:r>
            <a:r>
              <a:rPr lang="en-US" baseline="30000"/>
              <a:t>th</a:t>
            </a:r>
            <a:r>
              <a:rPr lang="en-US"/>
              <a:t> percentile on the PSAT 8/9 Math Section Score</a:t>
            </a:r>
          </a:p>
          <a:p>
            <a:r>
              <a:rPr lang="en-US"/>
              <a:t>ELA</a:t>
            </a:r>
          </a:p>
          <a:p>
            <a:pPr lvl="1"/>
            <a:r>
              <a:rPr lang="en-US"/>
              <a:t>347 on Grade 6 FSA ELA</a:t>
            </a:r>
          </a:p>
          <a:p>
            <a:pPr lvl="1"/>
            <a:r>
              <a:rPr lang="en-US"/>
              <a:t>359 on Grade 7 FSA ELA</a:t>
            </a:r>
          </a:p>
          <a:p>
            <a:pPr lvl="1"/>
            <a:r>
              <a:rPr lang="en-US"/>
              <a:t>90</a:t>
            </a:r>
            <a:r>
              <a:rPr lang="en-US" baseline="30000"/>
              <a:t>th</a:t>
            </a:r>
            <a:r>
              <a:rPr lang="en-US"/>
              <a:t> percentile on the PSAT 8/9 Evidence-Based Reading and Writing Section Score</a:t>
            </a:r>
          </a:p>
          <a:p>
            <a:r>
              <a:rPr lang="en-US" b="1"/>
              <a:t>Target Group 2:</a:t>
            </a:r>
          </a:p>
          <a:p>
            <a:r>
              <a:rPr lang="en-US"/>
              <a:t>MUST MEET THE REQUIREMENT FOR PRE-REQUISITE COURSES</a:t>
            </a:r>
            <a:br>
              <a:rPr lang="en-US"/>
            </a:br>
            <a:r>
              <a:rPr lang="en-US"/>
              <a:t>Students whom do not meet the above testing or academic grades criteria may be placed in TG2 based on a common rubric used to calculate the percentage of criteria the student has demonstrated. At least 10% of the incoming 9th grade class will be selected from TG 2.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0E3C8-5512-427C-9207-F1AEFA387F9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2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9B97-9E9C-4942-8A69-70212F9AC65E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6E90193-AF16-48FF-8060-388098066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806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B6C81-F07C-4E45-BEAD-35E96CEBAB94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A3940-4D28-46A8-BA6D-F27FE49A02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D4DB3-A4ED-4D8D-9C7F-B3DD1A8D58FA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D98AA-4260-4EAC-B450-5775C83E2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306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373B4-E2BD-468E-A8BB-FCB86DAE8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EA1A3-727C-4D79-A788-3B6B83A42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A4D22-51AD-4660-B3E7-EBFD3B2E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C9400-63E9-440D-BADF-BE49421D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D3FE8-A12A-49FE-9D91-884DBB45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83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5B617-C6E9-47B3-ACCC-3E732B33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7EE9A-6A80-443E-98AA-2F36FAD7D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824A0-5387-4B96-B0A5-ABECE2EBA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F4404-BD34-41A9-BE10-27F9C50C1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9C7D-0ECB-4BA6-856B-9FE7A8964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12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2C9DB-DC8E-476D-9EB2-11BCF8AE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0039A-BFF4-4C71-AD29-1667A100C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A4626-90B8-4EA1-BDD4-E1E65176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2604-B70B-491E-9F46-6ACDDB6E1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6201B-1D96-4AEF-9263-916B3195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39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FE5C6-E112-4ABD-A8A4-4402DE33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8532-4145-485D-838B-E362A0AED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EB22F-57D5-4FD1-88B2-966EA3E1D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93859-F29D-4B49-9019-DE3E13D0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25B2F-EE6F-405D-A48F-D529F16DC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1BEB7-9736-423C-8910-D5018E5D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77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A5D5-6A36-4337-80B4-DB3078FAC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507A7-C08E-4EB5-9320-71427C24C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13271-2157-413A-B496-57FCEE5BD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D4093-C8FE-44EB-98BF-D05F5836A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AC657A-01A4-41B5-9401-10848609E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C9402-1AA2-4060-8D28-A4E139FA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54E025-F1D8-47C0-8E07-7F744283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B08133-067D-4105-8D2A-F14E207E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37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4958-418E-46FB-B4F1-92B911EA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00DC50-175F-47BE-A9D5-DA7293E63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65968-B1DD-48F7-8771-9CE42D2F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32C91-77DC-4207-8001-A9A782988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12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0641B-DC36-4A12-B994-0ADA5EC1E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ACA7FA-0A31-495E-9747-A412B1842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97554-120C-4B26-AE71-5A6ACE5C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96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BB0A-7DDE-414A-8CFE-224E8E02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934BF-2B0B-4AA7-9F49-2BD2853C1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48F71-0941-4468-B1C1-279043AB2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2BD10-B472-404A-92CD-732299A0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FA42D-DE6F-4BA6-BE4D-2E66D196C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DC060-BACD-4F02-8FAC-DCDE8440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05AF4-DB38-4AE3-8CBB-2BF9ECFE9CAB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07B6B-6382-40A1-8EF5-0C62D8300A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299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64585-0E21-4C45-9242-359B47634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E0F950-748D-42C7-9A4A-82C6D45B2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08882-C67D-4494-8E0B-851107119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29560-93BB-4D49-9C70-D01A8584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336C7-5E95-4A11-A745-6FAA092E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84226-9E20-454B-95FA-E296FEBA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2C86-79D1-4526-93D3-3E11C2160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C2F75C-6D84-4207-8A02-AB418529F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C0EEE-A766-4297-9A58-AEA5E528E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E868B-489A-4552-B1F7-8E6D975B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571E7-BFB6-40A2-A479-36E1FC07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40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929D87-8E8A-4041-A9DC-83BB35F25E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79796-14E5-44AF-8071-F98705618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3B404-E909-410F-B540-8AC5E38FC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5654B-22EA-4EC9-9DC7-B5E99FBE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16497-457B-4CA0-A1D8-CC58D1E0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63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4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44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5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07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82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77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5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BC2DF-2301-4855-B77B-417475713E39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E796369A-15EF-4B2A-9FDC-781570DFCF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53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39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72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75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6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5956138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5951812"/>
            <a:ext cx="5187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6233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57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17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59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58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70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9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9E3FB-706B-49DB-B444-1B1FC279FF2F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1B8A2-5330-4A69-AD6E-6519E7FC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560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74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9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0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75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5956138"/>
            <a:ext cx="87314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58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700A7F-B9A9-4760-9F6E-85CD1CA08023}"/>
              </a:ext>
            </a:extLst>
          </p:cNvPr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D32E8A-2ABE-4226-816A-0F80CA3F5A02}"/>
              </a:ext>
            </a:extLst>
          </p:cNvPr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4D20D55-D33D-494A-9254-4C70DB63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EBCE-2AED-4152-95C6-C186DD495EAC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76F81E7-BA04-448D-9277-A45424057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69459F9-2607-404C-9A94-FC740E7D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984AB-21FF-4CB7-9E79-AFC6463C1B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8460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ED2AF-111A-48A8-8F69-72AF3449A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E7DF8-199D-4A56-9958-32E1B4C8A440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7913F-9A9C-4C3D-A153-E8B4C6B2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4C965-3F52-4D50-980D-E1E1C82F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48E6C-4C6E-4CF2-9162-210F4C3BD9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1241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C3FA6B-2E83-42C0-B55C-CDD6C7E2048D}"/>
              </a:ext>
            </a:extLst>
          </p:cNvPr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3E76D3-F918-4AEC-917B-33FEDFB3F19F}"/>
              </a:ext>
            </a:extLst>
          </p:cNvPr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E577119-87E6-4C79-97A4-483FA4248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DFE13-D7B2-4DD1-928E-0BB668CE4307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A7DB6F0-A924-49CF-8554-D0B83129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3FE8638-36CA-4E03-9F63-3C4D346B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AD72C-3DDC-4B3C-A8CE-0C006E6D1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989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3CFBBC-E2F3-45EE-B5ED-386B23052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614B9-B658-4256-AF5A-F5D0A92FAA50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237C89-5D62-4972-B143-FBB348B4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01FB80-BEC6-42F7-A138-89F1238D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E0787-8291-42C4-898F-4A74199990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937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899C2E-3F85-4BC2-82F2-3249EEC1436C}"/>
              </a:ext>
            </a:extLst>
          </p:cNvPr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91D454-9177-470A-80A7-6BFE42737F86}"/>
              </a:ext>
            </a:extLst>
          </p:cNvPr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836443DB-A7B4-4D1F-8BA6-E29340644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6703A-D37C-4D7F-9DD5-D78CEFF1FCF7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DBBBA0D4-CB77-46D9-9428-F744B302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7BB2D006-5794-40A5-85AD-DA233BE3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E84C8-1672-4C76-B913-807D177479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19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FC88A-296D-44A9-9282-0430584D3843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664E0-3F5A-4141-8067-984104AC5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225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66A85E-ADB7-490C-BE06-1675E5BC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3631B-6B92-4E21-9A9F-925B32E15CF3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91AC7B7-16CC-4DD3-B743-431E929E5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6CF918-4F6E-42BA-99D5-78150650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0E050-C481-4126-B1FE-C5FC7FD36D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750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DE9139E-29C7-4836-BCDF-80760F593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D891C-FC2B-4398-9823-131583A0D538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6C3A7E2-2DFB-4366-BFE3-A1CD036D9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6B0B63-D86A-468A-9EA8-B65F0593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35FF-723B-4C98-B7FD-34F37D0B71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183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0D5F92-98B1-4E34-86F4-69534708EA02}"/>
              </a:ext>
            </a:extLst>
          </p:cNvPr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4153299-50E0-43CA-A638-EAB4AD0F4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DD0CB-91E3-4392-B901-1F560BB7782F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6084494-9FE1-4387-B553-4B80EC809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E41301B-B591-4C49-AE28-B926051B9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750EE-313D-48D9-A55A-B844F9A917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0794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BFC5B7-5FC4-4425-8EBD-0E7664D4A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AE0E3-FEC5-42B0-B89B-B995C58496C4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353515-C16A-4401-AF7C-B924088E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9E6025-80C4-4BEA-AE73-0AAB65B2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A71F8-2DD0-4ABE-9904-B4F60758B9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5860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928CF-C47D-4FE5-AC25-A7E92264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1ED94-86CF-40F3-AE0B-BE09FA8E32A1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80FC1-2103-4F5A-9138-C6418A68C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62C58-64C6-4D86-94AC-EF29B8FF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E9AC5-090D-467B-8145-0DFFA1717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694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FE92C-C01D-4D8F-AD45-89959D6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F056A-3990-4CEC-9BF5-6AD36A0F6E32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C839E-30B5-4415-92A3-DCA2FB50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9C385-8804-4462-BD73-823A3ADA2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D3394-EDCE-4EFA-A4DC-B2A4BE2F4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6631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637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80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38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4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38291-922E-42D7-8212-3AF50E5C5183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2C10D-8153-41E2-8757-5A5C84536D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5573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316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636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1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783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678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769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2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47C7A-6598-44CD-8051-767EC405110F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E773C-62F4-4DE1-B25D-4F91E1DB37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9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9738E-B4E2-4D2F-BAC6-FAFE2968FF63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0724E-950F-4AA0-887C-82D2F9F54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15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6D981-048E-4F36-9DD7-05F21D352E4B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578BFD92-C085-47D7-A321-FFC834554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13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3B02C9-83DE-43F5-97D8-1D32E9BE91D7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E69123A9-638D-47AD-B981-4C843C73BCCF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57" r:id="rId2"/>
    <p:sldLayoutId id="2147483866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7" r:id="rId9"/>
    <p:sldLayoutId id="2147483863" r:id="rId10"/>
    <p:sldLayoutId id="21474838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0934E-9D04-40CB-8177-F4615553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F1072-2E00-4500-9851-E9006D919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B78F8-BDBE-495E-9763-6B382D759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E70B-90C4-40E2-9642-BBF3E71CADA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43B14-9242-4AE5-A974-B47F2FA77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A2397-01FB-4328-9FA8-3DC263B17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3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5951812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265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0A5F279-E17D-4272-A59F-84E6DAF32C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CB30D41-9465-4D67-812B-299FD7603C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E9125-248A-4A06-A88E-1AD28C3FD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D4A84F-F7A8-4F50-B123-AC37EB55FF9B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BBFAF-0E07-4DB8-9D81-F13E8A52F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D15E9-BC23-4BFA-8243-BB6884999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262626"/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A84A1CC7-E6C3-4263-A3FA-963E49B424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27B83D-0964-4A47-910E-AFFAC5D354D9}"/>
              </a:ext>
            </a:extLst>
          </p:cNvPr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7CB848-076B-4BDC-A788-17038BB04654}"/>
              </a:ext>
            </a:extLst>
          </p:cNvPr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544AE-4DD4-4BDB-B90E-14A43915800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padlet.com/marinojay/62s0almv2dqm7at" TargetMode="Externa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10" Type="http://schemas.openxmlformats.org/officeDocument/2006/relationships/hyperlink" Target="https://openclipart.org/detail/254045/international-human-family" TargetMode="External"/><Relationship Id="rId4" Type="http://schemas.openxmlformats.org/officeDocument/2006/relationships/image" Target="../media/image127.jpeg"/><Relationship Id="rId9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hyperlink" Target="mailto:marshr@pcsb.org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shepherda@pcsb.org" TargetMode="External"/><Relationship Id="rId2" Type="http://schemas.openxmlformats.org/officeDocument/2006/relationships/hyperlink" Target="mailto:barkerki@pcsb.org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voigtk@pcsb.org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wmf"/><Relationship Id="rId13" Type="http://schemas.openxmlformats.org/officeDocument/2006/relationships/image" Target="../media/image167.wmf"/><Relationship Id="rId3" Type="http://schemas.openxmlformats.org/officeDocument/2006/relationships/image" Target="../media/image157.wmf"/><Relationship Id="rId7" Type="http://schemas.openxmlformats.org/officeDocument/2006/relationships/image" Target="../media/image161.wmf"/><Relationship Id="rId12" Type="http://schemas.openxmlformats.org/officeDocument/2006/relationships/image" Target="../media/image166.wmf"/><Relationship Id="rId2" Type="http://schemas.openxmlformats.org/officeDocument/2006/relationships/image" Target="../media/image79.jpeg"/><Relationship Id="rId16" Type="http://schemas.openxmlformats.org/officeDocument/2006/relationships/image" Target="../media/image17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wmf"/><Relationship Id="rId11" Type="http://schemas.openxmlformats.org/officeDocument/2006/relationships/image" Target="../media/image165.wmf"/><Relationship Id="rId5" Type="http://schemas.openxmlformats.org/officeDocument/2006/relationships/image" Target="../media/image159.wmf"/><Relationship Id="rId15" Type="http://schemas.openxmlformats.org/officeDocument/2006/relationships/image" Target="../media/image169.wmf"/><Relationship Id="rId10" Type="http://schemas.openxmlformats.org/officeDocument/2006/relationships/image" Target="../media/image164.wmf"/><Relationship Id="rId4" Type="http://schemas.openxmlformats.org/officeDocument/2006/relationships/image" Target="../media/image158.wmf"/><Relationship Id="rId9" Type="http://schemas.openxmlformats.org/officeDocument/2006/relationships/image" Target="../media/image163.wmf"/><Relationship Id="rId14" Type="http://schemas.openxmlformats.org/officeDocument/2006/relationships/image" Target="../media/image16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8460" y="2195219"/>
            <a:ext cx="3065480" cy="2166836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>
                <a:cs typeface="Calibri Light"/>
              </a:rPr>
              <a:t>Welcome to PHUHS</a:t>
            </a:r>
            <a:endParaRPr lang="en-US" sz="5400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8459" y="4420420"/>
            <a:ext cx="3065479" cy="860897"/>
          </a:xfrm>
        </p:spPr>
        <p:txBody>
          <a:bodyPr anchor="t">
            <a:noAutofit/>
          </a:bodyPr>
          <a:lstStyle/>
          <a:p>
            <a:pPr algn="l"/>
            <a:r>
              <a:rPr lang="en-US" sz="3600">
                <a:cs typeface="Calibri"/>
              </a:rPr>
              <a:t>Home of the Hurricanes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857250"/>
            <a:ext cx="5391038" cy="51435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7EC558A3-F811-4908-8ADD-2ED137B31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r="2176" b="1"/>
          <a:stretch/>
        </p:blipFill>
        <p:spPr>
          <a:xfrm>
            <a:off x="1" y="857257"/>
            <a:ext cx="5271371" cy="5143493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2548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9">
            <a:extLst>
              <a:ext uri="{FF2B5EF4-FFF2-40B4-BE49-F238E27FC236}">
                <a16:creationId xmlns:a16="http://schemas.microsoft.com/office/drawing/2014/main" id="{90D8D371-08D7-4872-B601-46D3D0C76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1" y="120015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0B6172F1-16E5-41C0-A1C5-E27BA6D19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119748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2E77FE2D-6DE2-45E3-B032-A13CCCEDD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3" y="120015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AE0C48-CD45-4EBE-B06B-10AD14F07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17157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7198BC5-0524-403A-B4A3-38C750B6C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35882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B7B7F8-8803-411C-AC48-8690313B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3" y="1335881"/>
            <a:ext cx="2762088" cy="431429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A3D40-23A5-45BC-AF2F-1A5E55C67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2" y="1395549"/>
            <a:ext cx="2716779" cy="1564402"/>
          </a:xfrm>
        </p:spPr>
        <p:txBody>
          <a:bodyPr vert="horz" lIns="68580" tIns="34290" rIns="68580" bIns="34290" rtlCol="0" anchor="b">
            <a:noAutofit/>
          </a:bodyPr>
          <a:lstStyle/>
          <a:p>
            <a:r>
              <a:rPr lang="en-US" sz="2800" b="1">
                <a:solidFill>
                  <a:srgbClr val="FFFFFF"/>
                </a:solidFill>
              </a:rPr>
              <a:t>Athletic Excellence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4BEF43-535B-46CC-B76D-83EFE8520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682" y="1328205"/>
            <a:ext cx="2778319" cy="2127821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F67C0B5-AF8B-420C-9F7E-33C1FA38D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9552" y="1328205"/>
            <a:ext cx="2778319" cy="2135497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B41FAC8-B04A-439F-B634-1CB0944CF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0572" y="3536279"/>
            <a:ext cx="2778319" cy="2113895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9F81DE3-06E0-49C7-AE8D-F2C6DB626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9936" y="3536278"/>
            <a:ext cx="2778319" cy="2113895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8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17D1CFB-3DA1-4D7D-816E-9016830A0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6" b="-1"/>
          <a:stretch/>
        </p:blipFill>
        <p:spPr>
          <a:xfrm>
            <a:off x="6083105" y="2744939"/>
            <a:ext cx="2613732" cy="148324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23A3C8C-B7D9-4F4C-B2FB-FDC5E42A7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587" y="1334648"/>
            <a:ext cx="2648590" cy="1462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0F19E1-F274-4DA1-8B74-BFB10ECC97C2}"/>
              </a:ext>
            </a:extLst>
          </p:cNvPr>
          <p:cNvSpPr txBox="1"/>
          <p:nvPr/>
        </p:nvSpPr>
        <p:spPr>
          <a:xfrm>
            <a:off x="623074" y="3034526"/>
            <a:ext cx="20574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prstClr val="black"/>
                </a:solidFill>
                <a:latin typeface="Gill Sans MT" panose="020B0502020104020203"/>
              </a:rPr>
              <a:t>Click to add text</a:t>
            </a:r>
          </a:p>
        </p:txBody>
      </p:sp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2B38F0A-22D0-62D4-6F2C-D213DD93C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3733586"/>
            <a:ext cx="2743200" cy="2783541"/>
          </a:xfrm>
          <a:prstGeom prst="rect">
            <a:avLst/>
          </a:prstGeom>
        </p:spPr>
      </p:pic>
      <p:pic>
        <p:nvPicPr>
          <p:cNvPr id="6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B8AE5F2-AE0B-315B-70D9-AC4DCA276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601" y="4266048"/>
            <a:ext cx="2630774" cy="1947635"/>
          </a:xfrm>
          <a:prstGeom prst="rect">
            <a:avLst/>
          </a:prstGeom>
        </p:spPr>
      </p:pic>
      <p:pic>
        <p:nvPicPr>
          <p:cNvPr id="7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FED26F4-6AEE-9547-83E9-6708DA7AC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467963"/>
            <a:ext cx="2743200" cy="2452503"/>
          </a:xfrm>
          <a:prstGeom prst="rect">
            <a:avLst/>
          </a:prstGeom>
        </p:spPr>
      </p:pic>
      <p:pic>
        <p:nvPicPr>
          <p:cNvPr id="9" name="Picture 8" descr="A person standing on a podium with a medal on her chest&#10;&#10;Description automatically generated">
            <a:extLst>
              <a:ext uri="{FF2B5EF4-FFF2-40B4-BE49-F238E27FC236}">
                <a16:creationId xmlns:a16="http://schemas.microsoft.com/office/drawing/2014/main" id="{A968AE21-1E14-B31B-FFB0-7BCD480299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8302" y="3948034"/>
            <a:ext cx="1759287" cy="28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0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8E36F82-D563-4270-AD14-9DAD4BE22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7AF37-8FAE-476E-A4A8-DAD40E65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42" y="1601581"/>
            <a:ext cx="2606825" cy="760350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</a:rPr>
              <a:t>Canes Culture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D0A6E8-45CE-4F94-B6F3-661843647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1" y="120015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86C76C-7C36-49CD-B1FB-3934C4E6D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3" y="120015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F61F7D-0AFB-4017-959A-667C4EEF3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119748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6" descr="A picture containing text, person, posing, crowd&#10;&#10;Description automatically generated">
            <a:extLst>
              <a:ext uri="{FF2B5EF4-FFF2-40B4-BE49-F238E27FC236}">
                <a16:creationId xmlns:a16="http://schemas.microsoft.com/office/drawing/2014/main" id="{03E55905-142A-444C-9041-9BB3B9183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956" y="2321082"/>
            <a:ext cx="2606936" cy="1443065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326BBCB-8500-49BD-B76B-E40D01D68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1" r="12009" b="-1"/>
          <a:stretch/>
        </p:blipFill>
        <p:spPr>
          <a:xfrm>
            <a:off x="3181363" y="1328738"/>
            <a:ext cx="5627729" cy="2640330"/>
          </a:xfrm>
          <a:prstGeom prst="rect">
            <a:avLst/>
          </a:prstGeom>
        </p:spPr>
      </p:pic>
      <p:pic>
        <p:nvPicPr>
          <p:cNvPr id="7" name="Picture 7" descr="A picture containing outdoor, sport&#10;&#10;Description automatically generated">
            <a:extLst>
              <a:ext uri="{FF2B5EF4-FFF2-40B4-BE49-F238E27FC236}">
                <a16:creationId xmlns:a16="http://schemas.microsoft.com/office/drawing/2014/main" id="{CE1ED8B5-B555-446E-8613-D13A09DE9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91" y="4034434"/>
            <a:ext cx="2886772" cy="1291188"/>
          </a:xfrm>
          <a:prstGeom prst="rect">
            <a:avLst/>
          </a:prstGeom>
        </p:spPr>
      </p:pic>
      <p:pic>
        <p:nvPicPr>
          <p:cNvPr id="8" name="Picture 8" descr="A picture containing text, person, crowd, event&#10;&#10;Description automatically generated">
            <a:extLst>
              <a:ext uri="{FF2B5EF4-FFF2-40B4-BE49-F238E27FC236}">
                <a16:creationId xmlns:a16="http://schemas.microsoft.com/office/drawing/2014/main" id="{5668502F-EF63-FFDA-4694-04ED37A4C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900" y="3334883"/>
            <a:ext cx="2743200" cy="3000375"/>
          </a:xfrm>
          <a:prstGeom prst="rect">
            <a:avLst/>
          </a:prstGeom>
        </p:spPr>
      </p:pic>
      <p:pic>
        <p:nvPicPr>
          <p:cNvPr id="9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3A0077-5947-8EA1-B915-18B9CA7EB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186" y="5161717"/>
            <a:ext cx="2743200" cy="157827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9767920-BAE2-D03F-8A7A-28B9D4BD4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0686" y="3336380"/>
            <a:ext cx="3024413" cy="30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36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F8B9-5829-449D-A55B-38322E9F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883585"/>
            <a:ext cx="8272212" cy="1013800"/>
          </a:xfrm>
        </p:spPr>
        <p:txBody>
          <a:bodyPr>
            <a:normAutofit fontScale="90000"/>
          </a:bodyPr>
          <a:lstStyle/>
          <a:p>
            <a:r>
              <a:rPr lang="en-US" sz="4400" b="1"/>
              <a:t>Canes Culture in the Community</a:t>
            </a:r>
          </a:p>
        </p:txBody>
      </p:sp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B27BAC8-E5E0-46E9-AD86-0006A0AD8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5319" y="4352265"/>
            <a:ext cx="4469118" cy="2508268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E47617E-766E-5808-3315-ED632C34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87" y="1598947"/>
            <a:ext cx="3985985" cy="289810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A91E6D2-2282-1EC9-1072-52A03A8E1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2183444"/>
            <a:ext cx="3949699" cy="392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2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A116-B6AC-4E19-BEB5-82906973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/>
              <a:t>Committed Faculty</a:t>
            </a:r>
          </a:p>
        </p:txBody>
      </p:sp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349A3B1-454E-A14B-58F9-FBF6E3C72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9" y="1908425"/>
            <a:ext cx="4648198" cy="213638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917A0D3-C806-3C8E-F496-324ADD31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7084" y="1491069"/>
            <a:ext cx="3407619" cy="2553446"/>
          </a:xfrm>
        </p:spPr>
      </p:pic>
      <p:pic>
        <p:nvPicPr>
          <p:cNvPr id="4" name="Picture 3" descr="A group of cheerleaders posing for a photo&#10;&#10;Description automatically generated">
            <a:extLst>
              <a:ext uri="{FF2B5EF4-FFF2-40B4-BE49-F238E27FC236}">
                <a16:creationId xmlns:a16="http://schemas.microsoft.com/office/drawing/2014/main" id="{E595F72F-5906-D780-7D9D-8F04B0718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25" y="4044611"/>
            <a:ext cx="4438961" cy="2816124"/>
          </a:xfrm>
          <a:prstGeom prst="rect">
            <a:avLst/>
          </a:prstGeom>
        </p:spPr>
      </p:pic>
      <p:pic>
        <p:nvPicPr>
          <p:cNvPr id="10" name="Picture 9" descr="A person holding a sign&#10;&#10;Description automatically generated">
            <a:extLst>
              <a:ext uri="{FF2B5EF4-FFF2-40B4-BE49-F238E27FC236}">
                <a16:creationId xmlns:a16="http://schemas.microsoft.com/office/drawing/2014/main" id="{C9219DF0-062B-2428-E14F-B5B391E66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178" y="3674799"/>
            <a:ext cx="3071110" cy="31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52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BIS Classroom Poster.png">
            <a:extLst>
              <a:ext uri="{FF2B5EF4-FFF2-40B4-BE49-F238E27FC236}">
                <a16:creationId xmlns:a16="http://schemas.microsoft.com/office/drawing/2014/main" id="{08548D52-47A8-A872-B5CA-803D30DF2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073" y="4260"/>
            <a:ext cx="5177878" cy="6720971"/>
          </a:xfrm>
        </p:spPr>
      </p:pic>
    </p:spTree>
    <p:extLst>
      <p:ext uri="{BB962C8B-B14F-4D97-AF65-F5344CB8AC3E}">
        <p14:creationId xmlns:p14="http://schemas.microsoft.com/office/powerpoint/2010/main" val="4266526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4CCED85D-E24D-4AF5-9DC0-49FC165F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29" y="4486816"/>
            <a:ext cx="7339584" cy="1600200"/>
          </a:xfrm>
        </p:spPr>
        <p:txBody>
          <a:bodyPr/>
          <a:lstStyle/>
          <a:p>
            <a:pPr algn="ctr" eaLnBrk="1" hangingPunct="1"/>
            <a:r>
              <a:rPr lang="en-US" altLang="en-US" sz="2800">
                <a:solidFill>
                  <a:schemeClr val="accent6"/>
                </a:solidFill>
                <a:latin typeface="Times New Roman"/>
                <a:cs typeface="Times New Roman"/>
              </a:rPr>
              <a:t>At Palm Harbor University High School</a:t>
            </a:r>
            <a:br>
              <a:rPr lang="en-US" altLang="en-US" sz="2800">
                <a:solidFill>
                  <a:srgbClr val="083D63"/>
                </a:solidFill>
                <a:latin typeface="Times New Roman"/>
                <a:cs typeface="Times New Roman"/>
              </a:rPr>
            </a:br>
            <a:br>
              <a:rPr lang="en-US" altLang="en-US" sz="2800">
                <a:solidFill>
                  <a:srgbClr val="083D63"/>
                </a:solidFill>
                <a:latin typeface="Times New Roman"/>
                <a:cs typeface="Times New Roman"/>
              </a:rPr>
            </a:br>
            <a:r>
              <a:rPr lang="en-US" altLang="en-US" sz="2800">
                <a:solidFill>
                  <a:srgbClr val="083D63"/>
                </a:solidFill>
                <a:latin typeface="Times New Roman"/>
                <a:cs typeface="Times New Roman"/>
              </a:rPr>
              <a:t> Academy of Distinction with Honors</a:t>
            </a:r>
            <a:br>
              <a:rPr lang="en-US" altLang="en-US" sz="2800">
                <a:solidFill>
                  <a:srgbClr val="083D63"/>
                </a:solidFill>
                <a:latin typeface="Times New Roman"/>
                <a:cs typeface="Times New Roman"/>
              </a:rPr>
            </a:br>
            <a:r>
              <a:rPr lang="en-US" altLang="en-US" sz="2800">
                <a:solidFill>
                  <a:srgbClr val="083D63"/>
                </a:solidFill>
                <a:latin typeface="Times New Roman"/>
                <a:cs typeface="Times New Roman"/>
              </a:rPr>
              <a:t>and a</a:t>
            </a:r>
            <a:br>
              <a:rPr lang="en-US" altLang="en-US" sz="2800">
                <a:solidFill>
                  <a:srgbClr val="083D63"/>
                </a:solidFill>
                <a:latin typeface="Times New Roman"/>
                <a:cs typeface="Times New Roman"/>
              </a:rPr>
            </a:br>
            <a:r>
              <a:rPr lang="en-US" altLang="en-US" sz="2800">
                <a:solidFill>
                  <a:srgbClr val="083D63"/>
                </a:solidFill>
                <a:latin typeface="Times New Roman"/>
                <a:cs typeface="Times New Roman"/>
              </a:rPr>
              <a:t>Project Lead The Way Distinguished School</a:t>
            </a: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0F813CF6-B3ED-4B02-8B9C-8D978BEC5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09"/>
            <a:ext cx="8022042" cy="3905329"/>
          </a:xfrm>
        </p:spPr>
        <p:txBody>
          <a:bodyPr/>
          <a:lstStyle/>
          <a:p>
            <a:pPr eaLnBrk="1" hangingPunct="1"/>
            <a:endParaRPr lang="en-US" altLang="en-US">
              <a:cs typeface="Times New Roman"/>
            </a:endParaRPr>
          </a:p>
          <a:p>
            <a:pPr marL="0" indent="0">
              <a:buNone/>
            </a:pPr>
            <a:endParaRPr lang="en-US" altLang="en-US">
              <a:cs typeface="Times New Roman"/>
            </a:endParaRPr>
          </a:p>
        </p:txBody>
      </p:sp>
      <p:pic>
        <p:nvPicPr>
          <p:cNvPr id="3" name="Content Placeholder 9" descr="A circular logo with a gold caduceus&#10;&#10;Description automatically generated">
            <a:extLst>
              <a:ext uri="{FF2B5EF4-FFF2-40B4-BE49-F238E27FC236}">
                <a16:creationId xmlns:a16="http://schemas.microsoft.com/office/drawing/2014/main" id="{0E250802-7D94-D084-A05C-B5538CA79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13259" y="439965"/>
            <a:ext cx="2570555" cy="257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82AF4567-FAC9-9798-1DFA-78563DCEA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55798"/>
            <a:ext cx="1729327" cy="1738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142E73-C485-049A-99AB-46D34851C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579" y="3174667"/>
            <a:ext cx="9144000" cy="1002030"/>
          </a:xfrm>
          <a:prstGeom prst="rect">
            <a:avLst/>
          </a:prstGeom>
        </p:spPr>
      </p:pic>
      <p:pic>
        <p:nvPicPr>
          <p:cNvPr id="1026" name="Picture 2" descr="HOSA - Med Pro / Overview">
            <a:extLst>
              <a:ext uri="{FF2B5EF4-FFF2-40B4-BE49-F238E27FC236}">
                <a16:creationId xmlns:a16="http://schemas.microsoft.com/office/drawing/2014/main" id="{5C0D328D-3BFE-2054-4E60-65E58FAE2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23" y="855798"/>
            <a:ext cx="2570555" cy="100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2039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08D14F6F-82AA-450E-BDD1-B114415C3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solidFill>
                  <a:srgbClr val="083D63"/>
                </a:solidFill>
              </a:rPr>
              <a:t>Introductions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9D5484A5-F28D-4C4B-A9D2-326C8A71F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533400"/>
            <a:ext cx="7467600" cy="4800600"/>
          </a:xfrm>
        </p:spPr>
        <p:txBody>
          <a:bodyPr/>
          <a:lstStyle/>
          <a:p>
            <a:pPr eaLnBrk="1" hangingPunct="1"/>
            <a:r>
              <a:rPr lang="en-US" altLang="en-US" sz="2000"/>
              <a:t>Mr. Jeff Larson- CWMP Coordinator </a:t>
            </a:r>
          </a:p>
          <a:p>
            <a:pPr eaLnBrk="1" hangingPunct="1"/>
            <a:r>
              <a:rPr lang="en-US" altLang="en-US" sz="2000"/>
              <a:t>Dr. Amanda Daniels- Parent Perspective/CWMP Board perspective</a:t>
            </a:r>
            <a:endParaRPr lang="en-US" altLang="en-US" sz="2000">
              <a:cs typeface="Times New Roman"/>
            </a:endParaRPr>
          </a:p>
          <a:p>
            <a:pPr eaLnBrk="1" hangingPunct="1"/>
            <a:r>
              <a:rPr lang="en-US" altLang="en-US" sz="2000"/>
              <a:t>Ena Ibrahimovic- Senior Traditional Program </a:t>
            </a:r>
            <a:endParaRPr lang="en-US" altLang="en-US" sz="2000">
              <a:cs typeface="Times New Roman"/>
            </a:endParaRPr>
          </a:p>
          <a:p>
            <a:pPr eaLnBrk="1" hangingPunct="1"/>
            <a:r>
              <a:rPr lang="en-US" altLang="en-US" sz="2000"/>
              <a:t>Paola Prada-Ruiz-Senior Biomedical Program</a:t>
            </a:r>
            <a:endParaRPr lang="en-US" altLang="en-US" sz="2000">
              <a:cs typeface="Times New Roman"/>
            </a:endParaRPr>
          </a:p>
          <a:p>
            <a:pPr eaLnBrk="1" hangingPunct="1"/>
            <a:r>
              <a:rPr lang="en-US" altLang="en-US" sz="2000"/>
              <a:t>Valerie Sanchez-Senior Biomedical Program</a:t>
            </a:r>
          </a:p>
          <a:p>
            <a:pPr eaLnBrk="1" hangingPunct="1"/>
            <a:r>
              <a:rPr lang="en-US" altLang="en-US" sz="2000">
                <a:cs typeface="Times New Roman"/>
              </a:rPr>
              <a:t>Mrs. Erika Picard- CWMP School Counselor</a:t>
            </a:r>
            <a:endParaRPr lang="en-US" altLang="en-US" sz="2000"/>
          </a:p>
          <a:p>
            <a:pPr marL="0" indent="0" eaLnBrk="1" hangingPunct="1">
              <a:buNone/>
            </a:pPr>
            <a:endParaRPr lang="en-US" altLang="en-US" sz="2000"/>
          </a:p>
          <a:p>
            <a:pPr marL="0" indent="0" eaLnBrk="1" hangingPunct="1">
              <a:buNone/>
            </a:pPr>
            <a:endParaRPr lang="en-US" altLang="en-US"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428F92-14A3-4467-B715-C311A2F81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083D63"/>
                </a:solidFill>
                <a:latin typeface="Times New Roman"/>
                <a:cs typeface="Times New Roman"/>
              </a:rPr>
              <a:t>Welcome to the PHUHS CWMP Family!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A330AB-CA64-45CB-B0FE-C3DA04637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4000" b="1"/>
              <a:t>Consider </a:t>
            </a:r>
            <a:r>
              <a:rPr lang="en-US"/>
              <a:t>if you are looking for entry into post secondary programs as well as direct entry into health industry careers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4000" b="1"/>
              <a:t>Consider </a:t>
            </a:r>
            <a:r>
              <a:rPr lang="en-US"/>
              <a:t>if you are looking for hands on experiences in the medical field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4000" b="1"/>
              <a:t>Consider</a:t>
            </a:r>
            <a:r>
              <a:rPr lang="en-US"/>
              <a:t> if you like to volunteer in your community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4000" b="1"/>
              <a:t>Consider</a:t>
            </a:r>
            <a:r>
              <a:rPr lang="en-US"/>
              <a:t> if you desire to be a part of a community that is going to push you to always be your best self and to surpass all of  your expectations.</a:t>
            </a:r>
          </a:p>
        </p:txBody>
      </p:sp>
    </p:spTree>
  </p:cSld>
  <p:clrMapOvr>
    <a:masterClrMapping/>
  </p:clrMapOvr>
  <p:transition spd="slow" advTm="30502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CA062-5D19-4DDE-A794-05DCFC58E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770" y="4151146"/>
            <a:ext cx="6781800" cy="1600200"/>
          </a:xfrm>
        </p:spPr>
        <p:txBody>
          <a:bodyPr/>
          <a:lstStyle/>
          <a:p>
            <a:r>
              <a:rPr lang="en-US">
                <a:solidFill>
                  <a:srgbClr val="083D63"/>
                </a:solidFill>
              </a:rPr>
              <a:t>The Parent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A491D-E765-4438-A8D6-CCC10533E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Dr. Amanda Daniels </a:t>
            </a:r>
          </a:p>
          <a:p>
            <a:r>
              <a:rPr lang="en-US">
                <a:solidFill>
                  <a:srgbClr val="002060"/>
                </a:solidFill>
              </a:rPr>
              <a:t>CWMP Boosters</a:t>
            </a:r>
          </a:p>
          <a:p>
            <a:endParaRPr lang="en-US"/>
          </a:p>
          <a:p>
            <a:pPr marL="320675" lvl="1" indent="0">
              <a:buNone/>
            </a:pPr>
            <a:endParaRPr lang="en-US" sz="1800">
              <a:solidFill>
                <a:srgbClr val="0563C1"/>
              </a:solidFill>
              <a:effectLst/>
              <a:latin typeface="Calibri"/>
              <a:ea typeface="+mn-lt"/>
              <a:cs typeface="Calibri"/>
              <a:hlinkClick r:id="rId2"/>
            </a:endParaRPr>
          </a:p>
          <a:p>
            <a:pPr lvl="1"/>
            <a:endParaRPr lang="en-US">
              <a:solidFill>
                <a:srgbClr val="30303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The Parental Perspective">
            <a:extLst>
              <a:ext uri="{FF2B5EF4-FFF2-40B4-BE49-F238E27FC236}">
                <a16:creationId xmlns:a16="http://schemas.microsoft.com/office/drawing/2014/main" id="{5704E436-A99C-3E51-D5A3-B8F86794F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777" y="740978"/>
            <a:ext cx="2678756" cy="26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5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>
            <a:extLst>
              <a:ext uri="{FF2B5EF4-FFF2-40B4-BE49-F238E27FC236}">
                <a16:creationId xmlns:a16="http://schemas.microsoft.com/office/drawing/2014/main" id="{E391F21D-8AED-479C-B233-43FCECAF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>
                <a:solidFill>
                  <a:srgbClr val="083D63"/>
                </a:solidFill>
                <a:latin typeface="Times New Roman"/>
                <a:cs typeface="Times New Roman"/>
              </a:rPr>
              <a:t>Admission Criteria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C0B709-AC9C-4B50-A844-7CEA1EA50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94" y="345142"/>
            <a:ext cx="7534835" cy="457648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en-US" sz="1800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Students who typically do well in this program earn mostly A’s and B’s on their report cards, maintain a 2.0 average and above and earn proficient scores on their FSA Math and Reading annual assessments.</a:t>
            </a:r>
            <a:endParaRPr lang="en-US" sz="180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en-US" sz="1800" b="1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1800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Once enrolled in the program students must maintain a minimum </a:t>
            </a:r>
            <a:r>
              <a:rPr lang="en-US" sz="1800" b="1" u="sng">
                <a:solidFill>
                  <a:schemeClr val="tx2">
                    <a:lumMod val="75000"/>
                  </a:schemeClr>
                </a:solidFill>
                <a:cs typeface="Times New Roman"/>
              </a:rPr>
              <a:t>unweighted</a:t>
            </a:r>
            <a:r>
              <a:rPr lang="en-US" sz="1800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 grade level-specific,  </a:t>
            </a:r>
            <a:r>
              <a:rPr lang="en-US" sz="1800" b="1" u="sng">
                <a:solidFill>
                  <a:schemeClr val="tx2">
                    <a:lumMod val="75000"/>
                  </a:schemeClr>
                </a:solidFill>
                <a:cs typeface="Times New Roman"/>
              </a:rPr>
              <a:t>semester</a:t>
            </a:r>
            <a:r>
              <a:rPr lang="en-US" sz="1800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 GPA OR will be dismissed form the program.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sz="1800" b="1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US" sz="1600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9</a:t>
            </a:r>
            <a:r>
              <a:rPr lang="en-US" sz="1600" b="1" baseline="30000">
                <a:solidFill>
                  <a:schemeClr val="tx2">
                    <a:lumMod val="75000"/>
                  </a:schemeClr>
                </a:solidFill>
                <a:cs typeface="Times New Roman"/>
              </a:rPr>
              <a:t>th</a:t>
            </a:r>
            <a:r>
              <a:rPr lang="en-US" sz="1600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 grade - 2.0 GPA </a:t>
            </a:r>
            <a:endParaRPr lang="en-US" sz="160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US" sz="1600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10</a:t>
            </a:r>
            <a:r>
              <a:rPr lang="en-US" sz="1600" b="1" baseline="30000">
                <a:solidFill>
                  <a:schemeClr val="tx2">
                    <a:lumMod val="75000"/>
                  </a:schemeClr>
                </a:solidFill>
                <a:cs typeface="Times New Roman"/>
              </a:rPr>
              <a:t>th</a:t>
            </a:r>
            <a:r>
              <a:rPr lang="en-US" sz="1600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 grade - 2.3 GPA</a:t>
            </a:r>
            <a:endParaRPr lang="en-US" sz="160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US" sz="1600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11</a:t>
            </a:r>
            <a:r>
              <a:rPr lang="en-US" sz="1600" b="1" baseline="30000">
                <a:solidFill>
                  <a:schemeClr val="tx2">
                    <a:lumMod val="75000"/>
                  </a:schemeClr>
                </a:solidFill>
                <a:cs typeface="Times New Roman"/>
              </a:rPr>
              <a:t>th</a:t>
            </a:r>
            <a:r>
              <a:rPr lang="en-US" sz="1600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 and 12</a:t>
            </a:r>
            <a:r>
              <a:rPr lang="en-US" sz="1600" b="1" baseline="30000">
                <a:solidFill>
                  <a:schemeClr val="tx2">
                    <a:lumMod val="75000"/>
                  </a:schemeClr>
                </a:solidFill>
                <a:cs typeface="Times New Roman"/>
              </a:rPr>
              <a:t>th</a:t>
            </a:r>
            <a:r>
              <a:rPr lang="en-US" sz="1600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 grade - 2.5 GPA </a:t>
            </a:r>
            <a:endParaRPr lang="en-US" sz="160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en-US" sz="1800" b="1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en-US" sz="1800" b="1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Picture 1" descr="A dna strand and spheres&#10;&#10;Description automatically generated">
            <a:extLst>
              <a:ext uri="{FF2B5EF4-FFF2-40B4-BE49-F238E27FC236}">
                <a16:creationId xmlns:a16="http://schemas.microsoft.com/office/drawing/2014/main" id="{54E43997-16AB-D2ED-D582-125516C1B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395" y="2770024"/>
            <a:ext cx="3030071" cy="21497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AE18C-89F1-C62D-DC92-0CE505AE3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869" y="558026"/>
            <a:ext cx="4857279" cy="982414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 Nova"/>
                <a:ea typeface="Calibri"/>
                <a:cs typeface="Calibri"/>
              </a:rPr>
              <a:t>Welcome </a:t>
            </a:r>
            <a:br>
              <a:rPr lang="en-US" b="1">
                <a:latin typeface="Arial Nova"/>
                <a:ea typeface="Calibri"/>
                <a:cs typeface="Calibri"/>
              </a:rPr>
            </a:br>
            <a:r>
              <a:rPr lang="en-US" b="1">
                <a:latin typeface="Arial Nova"/>
                <a:ea typeface="Calibri"/>
                <a:cs typeface="Calibri"/>
              </a:rPr>
              <a:t>PHUHS Class of 2028!</a:t>
            </a:r>
            <a:endParaRPr lang="en-US" b="1">
              <a:latin typeface="Arial Nov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A7186BE-0FEA-57A1-CC0D-30BCD4E4B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82013"/>
            <a:ext cx="8229600" cy="4054610"/>
          </a:xfrm>
        </p:spPr>
      </p:pic>
      <p:pic>
        <p:nvPicPr>
          <p:cNvPr id="6" name="Picture 2" descr="Shield Balfour v1.PNG">
            <a:extLst>
              <a:ext uri="{FF2B5EF4-FFF2-40B4-BE49-F238E27FC236}">
                <a16:creationId xmlns:a16="http://schemas.microsoft.com/office/drawing/2014/main" id="{6493C696-E17E-8FDA-47BB-9D9B6CAB5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7" y="106261"/>
            <a:ext cx="2009078" cy="1879477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DF103E-2C7B-0A54-2D02-80B758B9C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19" y="269965"/>
            <a:ext cx="2007261" cy="13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7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4">
            <a:extLst>
              <a:ext uri="{FF2B5EF4-FFF2-40B4-BE49-F238E27FC236}">
                <a16:creationId xmlns:a16="http://schemas.microsoft.com/office/drawing/2014/main" id="{40C81DA5-A379-44DA-B78A-1133EDC0A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solidFill>
                  <a:srgbClr val="083D63"/>
                </a:solidFill>
              </a:rPr>
              <a:t>Certifications</a:t>
            </a:r>
          </a:p>
        </p:txBody>
      </p:sp>
      <p:sp>
        <p:nvSpPr>
          <p:cNvPr id="11267" name="Content Placeholder 5">
            <a:extLst>
              <a:ext uri="{FF2B5EF4-FFF2-40B4-BE49-F238E27FC236}">
                <a16:creationId xmlns:a16="http://schemas.microsoft.com/office/drawing/2014/main" id="{CFEE3010-DA57-486D-B34F-CF51510D7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05" y="628410"/>
            <a:ext cx="8229600" cy="5029200"/>
          </a:xfrm>
        </p:spPr>
        <p:txBody>
          <a:bodyPr/>
          <a:lstStyle/>
          <a:p>
            <a:pPr marL="273050" marR="0" lvl="0" indent="-273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CET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Certified Electrocardiograph Technician-Designed to prepare students for employment or advanced training an Electrocardiograph Technician</a:t>
            </a:r>
          </a:p>
          <a:p>
            <a:pPr marL="273050" marR="0" lvl="0" indent="-273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CNA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Certified Nursing Assistant- Designed to prepare students for employment as nursing assistants, nursing aides and orderlies</a:t>
            </a:r>
          </a:p>
          <a:p>
            <a:pPr marL="273050" marR="0" lvl="0" indent="-273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CCMA-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Certified Clinical Medical Assistant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Designed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 prepare students for employment as a Certified Clinical Medical Assistant</a:t>
            </a: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83D6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CMAA-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Certified Medical Administrative Assistant Designed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 prepare students for employment as a Certified Medical Administrative Assistant (Junior Year)</a:t>
            </a:r>
            <a:endParaRPr kumimoji="0" lang="en-US" altLang="en-US" sz="1800" b="1" i="0" u="sng" strike="noStrike" kern="1200" cap="none" spc="0" normalizeH="0" baseline="0" noProof="0">
              <a:ln>
                <a:noFill/>
              </a:ln>
              <a:solidFill>
                <a:srgbClr val="083D6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CPT- 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Certified Personal Trainer Designed to prepare students for employment as a personal trainer</a:t>
            </a:r>
          </a:p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LPN-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Licensed Practical Nurse- Designed to certify student as Licensed Practical Nurse </a:t>
            </a:r>
            <a:endParaRPr kumimoji="0" lang="en-US" altLang="en-US" sz="1800" b="1" i="0" u="sng" strike="noStrike" kern="1200" cap="none" spc="0" normalizeH="0" baseline="0" noProof="0">
              <a:ln>
                <a:noFill/>
              </a:ln>
              <a:solidFill>
                <a:srgbClr val="083D6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BACE-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Biotechnician Certification Exam- Certified individuals have a knowledge and skill set applicable to entry level positions in the biotechnology industry.</a:t>
            </a:r>
          </a:p>
          <a:p>
            <a:pPr marL="273050" marR="0" lvl="0" indent="-273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Pharmacy Tech-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3D6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Certified individuals have a knowledge set applicable to an entry level position as a Pharmacy Technician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ransition spd="slow" advTm="45507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54D15-A5FA-E50A-08DA-C1E44A6C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Certification Results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71C6571-A10D-CCBF-7D83-DE01E3CC25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230883"/>
              </p:ext>
            </p:extLst>
          </p:nvPr>
        </p:nvGraphicFramePr>
        <p:xfrm>
          <a:off x="1251217" y="490128"/>
          <a:ext cx="6346370" cy="4404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788">
                  <a:extLst>
                    <a:ext uri="{9D8B030D-6E8A-4147-A177-3AD203B41FA5}">
                      <a16:colId xmlns:a16="http://schemas.microsoft.com/office/drawing/2014/main" val="2268528106"/>
                    </a:ext>
                  </a:extLst>
                </a:gridCol>
                <a:gridCol w="1013521">
                  <a:extLst>
                    <a:ext uri="{9D8B030D-6E8A-4147-A177-3AD203B41FA5}">
                      <a16:colId xmlns:a16="http://schemas.microsoft.com/office/drawing/2014/main" val="1676869677"/>
                    </a:ext>
                  </a:extLst>
                </a:gridCol>
                <a:gridCol w="1251687">
                  <a:extLst>
                    <a:ext uri="{9D8B030D-6E8A-4147-A177-3AD203B41FA5}">
                      <a16:colId xmlns:a16="http://schemas.microsoft.com/office/drawing/2014/main" val="1192771947"/>
                    </a:ext>
                  </a:extLst>
                </a:gridCol>
                <a:gridCol w="1251687">
                  <a:extLst>
                    <a:ext uri="{9D8B030D-6E8A-4147-A177-3AD203B41FA5}">
                      <a16:colId xmlns:a16="http://schemas.microsoft.com/office/drawing/2014/main" val="125893417"/>
                    </a:ext>
                  </a:extLst>
                </a:gridCol>
                <a:gridCol w="1251687">
                  <a:extLst>
                    <a:ext uri="{9D8B030D-6E8A-4147-A177-3AD203B41FA5}">
                      <a16:colId xmlns:a16="http://schemas.microsoft.com/office/drawing/2014/main" val="3737978076"/>
                    </a:ext>
                  </a:extLst>
                </a:gridCol>
              </a:tblGrid>
              <a:tr h="2757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2019/20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2020/21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2021/22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2022/23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3120523"/>
                  </a:ext>
                </a:extLst>
              </a:tr>
              <a:tr h="5658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Certification Test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7723152"/>
                  </a:ext>
                </a:extLst>
              </a:tr>
              <a:tr h="2757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38/38 100%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38/38 100%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36/36 100%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2257894"/>
                  </a:ext>
                </a:extLst>
              </a:tr>
              <a:tr h="2757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CNA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93%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58/58 100%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55/64 85%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50/50 100%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6232981"/>
                  </a:ext>
                </a:extLst>
              </a:tr>
              <a:tr h="2757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BACE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24/40 60%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12/29 41%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21/29 72%                       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684457"/>
                  </a:ext>
                </a:extLst>
              </a:tr>
              <a:tr h="2757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CPT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8/19 42%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13/19 68%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15/18 83%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0342438"/>
                  </a:ext>
                </a:extLst>
              </a:tr>
              <a:tr h="2757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Pharmacy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6/13 46 %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157267"/>
                  </a:ext>
                </a:extLst>
              </a:tr>
              <a:tr h="2757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CMAA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89/107 83%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68/77 88%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2492850"/>
                  </a:ext>
                </a:extLst>
              </a:tr>
              <a:tr h="2757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CCMA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35/43 81%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2312353"/>
                  </a:ext>
                </a:extLst>
              </a:tr>
              <a:tr h="2757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Total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</a:rPr>
                        <a:t>231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6843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368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A513A62-F3D8-47EE-B4E6-72646C51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838200" cy="21336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</a:p>
        </p:txBody>
      </p:sp>
      <p:sp>
        <p:nvSpPr>
          <p:cNvPr id="9276" name="Control 2">
            <a:extLst>
              <a:ext uri="{FF2B5EF4-FFF2-40B4-BE49-F238E27FC236}">
                <a16:creationId xmlns:a16="http://schemas.microsoft.com/office/drawing/2014/main" id="{8C48B947-A439-4E11-AF32-1DF0A23252AC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404938" y="-225425"/>
            <a:ext cx="6791325" cy="822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77" name="Control 3">
            <a:extLst>
              <a:ext uri="{FF2B5EF4-FFF2-40B4-BE49-F238E27FC236}">
                <a16:creationId xmlns:a16="http://schemas.microsoft.com/office/drawing/2014/main" id="{1C1F1A81-2E78-40D1-B683-9017F2FE27D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400175" y="641350"/>
            <a:ext cx="6972300" cy="649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0B65273-3F58-43E0-A279-A4C6C12DD8CA}"/>
              </a:ext>
            </a:extLst>
          </p:cNvPr>
          <p:cNvCxnSpPr/>
          <p:nvPr/>
        </p:nvCxnSpPr>
        <p:spPr>
          <a:xfrm>
            <a:off x="3352800" y="3200400"/>
            <a:ext cx="449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76FDB50-857E-4E76-8F89-1233F6614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65" y="510988"/>
            <a:ext cx="7845552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37052"/>
      </p:ext>
    </p:extLst>
  </p:cSld>
  <p:clrMapOvr>
    <a:masterClrMapping/>
  </p:clrMapOvr>
  <p:transition spd="slow" advTm="188182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A513A62-F3D8-47EE-B4E6-72646C51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838200" cy="21336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</a:p>
        </p:txBody>
      </p:sp>
      <p:sp>
        <p:nvSpPr>
          <p:cNvPr id="9276" name="Control 2">
            <a:extLst>
              <a:ext uri="{FF2B5EF4-FFF2-40B4-BE49-F238E27FC236}">
                <a16:creationId xmlns:a16="http://schemas.microsoft.com/office/drawing/2014/main" id="{8C48B947-A439-4E11-AF32-1DF0A23252AC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295400" y="1088232"/>
            <a:ext cx="6791325" cy="822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77" name="Control 3">
            <a:extLst>
              <a:ext uri="{FF2B5EF4-FFF2-40B4-BE49-F238E27FC236}">
                <a16:creationId xmlns:a16="http://schemas.microsoft.com/office/drawing/2014/main" id="{1C1F1A81-2E78-40D1-B683-9017F2FE27D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400175" y="641350"/>
            <a:ext cx="6972300" cy="649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0B65273-3F58-43E0-A279-A4C6C12DD8CA}"/>
              </a:ext>
            </a:extLst>
          </p:cNvPr>
          <p:cNvCxnSpPr/>
          <p:nvPr/>
        </p:nvCxnSpPr>
        <p:spPr>
          <a:xfrm>
            <a:off x="3352800" y="3200400"/>
            <a:ext cx="449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786DC3-E334-4E06-A064-80C7AA6D1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638337"/>
              </p:ext>
            </p:extLst>
          </p:nvPr>
        </p:nvGraphicFramePr>
        <p:xfrm>
          <a:off x="842682" y="923364"/>
          <a:ext cx="7254873" cy="3785046"/>
        </p:xfrm>
        <a:graphic>
          <a:graphicData uri="http://schemas.openxmlformats.org/drawingml/2006/table">
            <a:tbl>
              <a:tblPr firstRow="1" firstCol="1" bandRow="1"/>
              <a:tblGrid>
                <a:gridCol w="1597025">
                  <a:extLst>
                    <a:ext uri="{9D8B030D-6E8A-4147-A177-3AD203B41FA5}">
                      <a16:colId xmlns:a16="http://schemas.microsoft.com/office/drawing/2014/main" val="1837538427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251475441"/>
                    </a:ext>
                  </a:extLst>
                </a:gridCol>
                <a:gridCol w="1311846">
                  <a:extLst>
                    <a:ext uri="{9D8B030D-6E8A-4147-A177-3AD203B41FA5}">
                      <a16:colId xmlns:a16="http://schemas.microsoft.com/office/drawing/2014/main" val="329602714"/>
                    </a:ext>
                  </a:extLst>
                </a:gridCol>
                <a:gridCol w="1165411">
                  <a:extLst>
                    <a:ext uri="{9D8B030D-6E8A-4147-A177-3AD203B41FA5}">
                      <a16:colId xmlns:a16="http://schemas.microsoft.com/office/drawing/2014/main" val="3738338543"/>
                    </a:ext>
                  </a:extLst>
                </a:gridCol>
                <a:gridCol w="2094741">
                  <a:extLst>
                    <a:ext uri="{9D8B030D-6E8A-4147-A177-3AD203B41FA5}">
                      <a16:colId xmlns:a16="http://schemas.microsoft.com/office/drawing/2014/main" val="521554373"/>
                    </a:ext>
                  </a:extLst>
                </a:gridCol>
              </a:tblGrid>
              <a:tr h="2070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SUBJECT /GROUP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9th Grade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10th Grade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11th Grade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12th Grade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894870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Traditional Medical Track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Health Science Foundations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Health Science  Anatonomy and Physiology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Allied Health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-Certified Clinical Medical Assistant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774087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(CMAA)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-Certified Electrocardiograph Aide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981941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-Certified Nursing Assistant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294497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-Certified Personal Trainer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396365"/>
                  </a:ext>
                </a:extLst>
              </a:tr>
              <a:tr h="9170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Bio Medical Track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Principles of Biomedical Science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Human Body Systems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Medical Interventions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-BACE Certification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Biomedical Innovation- (Optional)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494224"/>
                  </a:ext>
                </a:extLst>
              </a:tr>
              <a:tr h="5176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Pharmacy Track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Pharm Tech I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Pharm Tech 2/3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Pharm Tech 4/5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Pharm Tech 6/7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-Pharmacy Tech certification</a:t>
                      </a:r>
                      <a:endParaRPr lang="en-US" sz="14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929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632746"/>
      </p:ext>
    </p:extLst>
  </p:cSld>
  <p:clrMapOvr>
    <a:masterClrMapping/>
  </p:clrMapOvr>
  <p:transition spd="slow" advTm="188182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6575D8-B65C-2420-3EC2-E7984D48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59" y="4572000"/>
            <a:ext cx="7145264" cy="1600200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 Celebrations and Fun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2B478B-D7CF-8D42-703E-89D92A7E6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9</a:t>
            </a:r>
            <a:r>
              <a:rPr lang="en-US" baseline="30000"/>
              <a:t>th</a:t>
            </a:r>
            <a:r>
              <a:rPr lang="en-US"/>
              <a:t> Grade Freshman Breakfast</a:t>
            </a:r>
          </a:p>
          <a:p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Grade Sophomore Scrubs and Coats Ceremony</a:t>
            </a:r>
          </a:p>
          <a:p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Grade Junior Pinning Ceremony</a:t>
            </a:r>
          </a:p>
          <a:p>
            <a:r>
              <a:rPr lang="en-US"/>
              <a:t>12</a:t>
            </a:r>
            <a:r>
              <a:rPr lang="en-US" baseline="30000"/>
              <a:t>th</a:t>
            </a:r>
            <a:r>
              <a:rPr lang="en-US"/>
              <a:t> Grade Senior Celebration</a:t>
            </a:r>
          </a:p>
        </p:txBody>
      </p:sp>
      <p:pic>
        <p:nvPicPr>
          <p:cNvPr id="2" name="Picture 1" descr="May be an image of 5 people, dais and text">
            <a:extLst>
              <a:ext uri="{FF2B5EF4-FFF2-40B4-BE49-F238E27FC236}">
                <a16:creationId xmlns:a16="http://schemas.microsoft.com/office/drawing/2014/main" id="{E670F0D9-63C3-1E4D-8481-EE9699F5B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329" y="2583468"/>
            <a:ext cx="2743200" cy="2743200"/>
          </a:xfrm>
          <a:prstGeom prst="rect">
            <a:avLst/>
          </a:prstGeom>
        </p:spPr>
      </p:pic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B16CDD34-FEBE-0A80-9145-7280F2832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278" y="238643"/>
            <a:ext cx="2504080" cy="1885233"/>
          </a:xfrm>
          <a:prstGeom prst="rect">
            <a:avLst/>
          </a:prstGeom>
        </p:spPr>
      </p:pic>
      <p:pic>
        <p:nvPicPr>
          <p:cNvPr id="4" name="Picture 3" descr="No photo description available.">
            <a:extLst>
              <a:ext uri="{FF2B5EF4-FFF2-40B4-BE49-F238E27FC236}">
                <a16:creationId xmlns:a16="http://schemas.microsoft.com/office/drawing/2014/main" id="{67B32BA8-2167-2291-3CD5-FCB460F31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71" y="3808721"/>
            <a:ext cx="1518899" cy="1555252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3D4E2B4-7FAE-6382-A8C6-8195A2350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665" y="3777639"/>
            <a:ext cx="1949318" cy="1483509"/>
          </a:xfrm>
          <a:prstGeom prst="rect">
            <a:avLst/>
          </a:prstGeom>
        </p:spPr>
      </p:pic>
      <p:pic>
        <p:nvPicPr>
          <p:cNvPr id="10" name="Picture 9" descr="Palm Harbor Univ. High School puts fun in 5K run for cancer awareness">
            <a:extLst>
              <a:ext uri="{FF2B5EF4-FFF2-40B4-BE49-F238E27FC236}">
                <a16:creationId xmlns:a16="http://schemas.microsoft.com/office/drawing/2014/main" id="{BC347018-4021-536D-B531-6D48B4932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936" y="370240"/>
            <a:ext cx="1945250" cy="1315962"/>
          </a:xfrm>
          <a:prstGeom prst="rect">
            <a:avLst/>
          </a:prstGeom>
        </p:spPr>
      </p:pic>
      <p:pic>
        <p:nvPicPr>
          <p:cNvPr id="11" name="Picture 10" descr="Glam Run 5K - Palm Harbor University High School">
            <a:extLst>
              <a:ext uri="{FF2B5EF4-FFF2-40B4-BE49-F238E27FC236}">
                <a16:creationId xmlns:a16="http://schemas.microsoft.com/office/drawing/2014/main" id="{B962079C-788A-BA77-0EEB-510FF0765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696" y="367949"/>
            <a:ext cx="1291853" cy="1301418"/>
          </a:xfrm>
          <a:prstGeom prst="rect">
            <a:avLst/>
          </a:prstGeom>
        </p:spPr>
      </p:pic>
      <p:pic>
        <p:nvPicPr>
          <p:cNvPr id="12" name="Picture 11" descr="C.W.M.P - Center for Wellness &amp; Medical Professions / Video Library">
            <a:extLst>
              <a:ext uri="{FF2B5EF4-FFF2-40B4-BE49-F238E27FC236}">
                <a16:creationId xmlns:a16="http://schemas.microsoft.com/office/drawing/2014/main" id="{836380FB-197A-9071-0830-342849505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6978" y="3808687"/>
            <a:ext cx="2484949" cy="151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09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8">
            <a:extLst>
              <a:ext uri="{FF2B5EF4-FFF2-40B4-BE49-F238E27FC236}">
                <a16:creationId xmlns:a16="http://schemas.microsoft.com/office/drawing/2014/main" id="{7E6A7A8E-7E8E-4B79-BBEF-E28B63F78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>
                <a:solidFill>
                  <a:srgbClr val="083D63"/>
                </a:solidFill>
              </a:rPr>
              <a:t>Traditional program</a:t>
            </a:r>
            <a:endParaRPr lang="en-US"/>
          </a:p>
        </p:txBody>
      </p:sp>
      <p:sp>
        <p:nvSpPr>
          <p:cNvPr id="13315" name="Content Placeholder 9">
            <a:extLst>
              <a:ext uri="{FF2B5EF4-FFF2-40B4-BE49-F238E27FC236}">
                <a16:creationId xmlns:a16="http://schemas.microsoft.com/office/drawing/2014/main" id="{7D3ACF87-5551-459B-8C06-7F2533239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648" y="513633"/>
            <a:ext cx="7448152" cy="3216660"/>
          </a:xfrm>
        </p:spPr>
        <p:txBody>
          <a:bodyPr/>
          <a:lstStyle/>
          <a:p>
            <a:r>
              <a:rPr lang="en-US" altLang="en-US"/>
              <a:t>4 years</a:t>
            </a:r>
            <a:endParaRPr lang="en-US">
              <a:cs typeface="Times New Roman"/>
            </a:endParaRPr>
          </a:p>
          <a:p>
            <a:r>
              <a:rPr lang="en-US" altLang="en-US"/>
              <a:t>Freshman: </a:t>
            </a:r>
            <a:r>
              <a:rPr lang="en-US"/>
              <a:t>Health Sci Foundations </a:t>
            </a:r>
            <a:endParaRPr lang="en-US">
              <a:cs typeface="Times New Roman"/>
            </a:endParaRPr>
          </a:p>
          <a:p>
            <a:r>
              <a:rPr lang="en-US" altLang="en-US"/>
              <a:t>Sophomore: Health Anatomy and Physiology</a:t>
            </a:r>
            <a:endParaRPr lang="en-US" altLang="en-US">
              <a:cs typeface="Times New Roman"/>
            </a:endParaRPr>
          </a:p>
          <a:p>
            <a:r>
              <a:rPr lang="en-US" altLang="en-US"/>
              <a:t>Junior: Allied Health (CMAA)</a:t>
            </a:r>
            <a:endParaRPr lang="en-US" altLang="en-US">
              <a:cs typeface="Times New Roman"/>
            </a:endParaRPr>
          </a:p>
          <a:p>
            <a:r>
              <a:rPr lang="en-US" altLang="en-US"/>
              <a:t>Senior: 4 certifications (EKG/CCMA/CNA/CPT/LPN)</a:t>
            </a:r>
            <a:endParaRPr lang="en-US" altLang="en-US">
              <a:cs typeface="Times New Roman"/>
            </a:endParaRPr>
          </a:p>
        </p:txBody>
      </p:sp>
      <p:pic>
        <p:nvPicPr>
          <p:cNvPr id="2" name="Picture 1" descr="Healthcare professionals Stock Photos, Royalty Free Healthcare professionals  Images | Depositphotos">
            <a:extLst>
              <a:ext uri="{FF2B5EF4-FFF2-40B4-BE49-F238E27FC236}">
                <a16:creationId xmlns:a16="http://schemas.microsoft.com/office/drawing/2014/main" id="{D7F01A5B-E915-D939-98C7-B460A216C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288" y="3799121"/>
            <a:ext cx="2743200" cy="1536192"/>
          </a:xfrm>
          <a:prstGeom prst="rect">
            <a:avLst/>
          </a:prstGeom>
        </p:spPr>
      </p:pic>
    </p:spTree>
  </p:cSld>
  <p:clrMapOvr>
    <a:masterClrMapping/>
  </p:clrMapOvr>
  <p:transition spd="slow" advTm="66857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>
            <a:extLst>
              <a:ext uri="{FF2B5EF4-FFF2-40B4-BE49-F238E27FC236}">
                <a16:creationId xmlns:a16="http://schemas.microsoft.com/office/drawing/2014/main" id="{94D37F75-6BE0-47FE-A93E-B8499748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257800"/>
            <a:ext cx="6781800" cy="9144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rgbClr val="083D63"/>
                </a:solidFill>
              </a:rPr>
              <a:t>Biomedical Program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440FEAD7-0333-47F2-A9D0-1F4689697C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838200"/>
            <a:ext cx="5945188" cy="2714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Box 5">
            <a:extLst>
              <a:ext uri="{FF2B5EF4-FFF2-40B4-BE49-F238E27FC236}">
                <a16:creationId xmlns:a16="http://schemas.microsoft.com/office/drawing/2014/main" id="{532D1EDC-5246-4108-BEA0-B9976EE20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581400"/>
            <a:ext cx="7391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Principles of Biomedical Sciences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-Human Body Systems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-Medical Interventions (BACE Exam)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-Biomedical Innovation/Internship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Certification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Bio-Tech Assistant</a:t>
            </a:r>
          </a:p>
        </p:txBody>
      </p:sp>
      <p:pic>
        <p:nvPicPr>
          <p:cNvPr id="4" name="Picture 3" descr="A person holding a pipette&#10;&#10;Description automatically generated">
            <a:extLst>
              <a:ext uri="{FF2B5EF4-FFF2-40B4-BE49-F238E27FC236}">
                <a16:creationId xmlns:a16="http://schemas.microsoft.com/office/drawing/2014/main" id="{D94836FF-B7DA-0C9F-929D-BCC41CBAE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721" y="3429000"/>
            <a:ext cx="2743200" cy="1828800"/>
          </a:xfrm>
          <a:prstGeom prst="rect">
            <a:avLst/>
          </a:prstGeom>
        </p:spPr>
      </p:pic>
    </p:spTree>
  </p:cSld>
  <p:clrMapOvr>
    <a:masterClrMapping/>
  </p:clrMapOvr>
  <p:transition spd="slow" advTm="97096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BC68C8B-A278-4250-B5FA-8B21A4DA1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>
                <a:solidFill>
                  <a:srgbClr val="083D63"/>
                </a:solidFill>
              </a:rPr>
              <a:t>Pharmacy Program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503D1B72-82C2-43FD-8AA5-477AB5A20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297" y="685800"/>
            <a:ext cx="7352503" cy="3130577"/>
          </a:xfrm>
        </p:spPr>
        <p:txBody>
          <a:bodyPr/>
          <a:lstStyle/>
          <a:p>
            <a:r>
              <a:rPr lang="en-US" altLang="en-US"/>
              <a:t>4 year program</a:t>
            </a:r>
          </a:p>
          <a:p>
            <a:r>
              <a:rPr lang="en-US" altLang="en-US"/>
              <a:t>1</a:t>
            </a:r>
            <a:r>
              <a:rPr lang="en-US" altLang="en-US" baseline="30000"/>
              <a:t>st</a:t>
            </a:r>
            <a:r>
              <a:rPr lang="en-US" altLang="en-US"/>
              <a:t> year one class</a:t>
            </a:r>
          </a:p>
          <a:p>
            <a:r>
              <a:rPr lang="en-US" altLang="en-US"/>
              <a:t>The following 3 years two classes double blocked</a:t>
            </a:r>
          </a:p>
          <a:p>
            <a:r>
              <a:rPr lang="en-US" altLang="en-US" b="1" u="sng"/>
              <a:t>Certification- </a:t>
            </a:r>
            <a:r>
              <a:rPr lang="en-US" altLang="en-US"/>
              <a:t>Pharmacy Technician</a:t>
            </a:r>
          </a:p>
          <a:p>
            <a:endParaRPr lang="en-US" altLang="en-US" b="1" u="sng"/>
          </a:p>
        </p:txBody>
      </p:sp>
      <p:pic>
        <p:nvPicPr>
          <p:cNvPr id="2" name="Picture 1" descr="A doctor wearing gloves and stethoscope&#10;&#10;Description automatically generated">
            <a:extLst>
              <a:ext uri="{FF2B5EF4-FFF2-40B4-BE49-F238E27FC236}">
                <a16:creationId xmlns:a16="http://schemas.microsoft.com/office/drawing/2014/main" id="{80A2E194-7679-6F2F-6E86-97B168294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204" y="3479688"/>
            <a:ext cx="3001451" cy="1706383"/>
          </a:xfrm>
          <a:prstGeom prst="rect">
            <a:avLst/>
          </a:prstGeom>
        </p:spPr>
      </p:pic>
    </p:spTree>
  </p:cSld>
  <p:clrMapOvr>
    <a:masterClrMapping/>
  </p:clrMapOvr>
  <p:transition spd="slow" advTm="47703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4E7A9-D933-8444-1AF9-F324A9C9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572000"/>
            <a:ext cx="7217229" cy="1600200"/>
          </a:xfrm>
        </p:spPr>
        <p:txBody>
          <a:bodyPr/>
          <a:lstStyle/>
          <a:p>
            <a:r>
              <a:rPr lang="en-US" sz="4400">
                <a:solidFill>
                  <a:srgbClr val="002060"/>
                </a:solidFill>
              </a:rPr>
              <a:t>LPN-Licensed Practical Nurse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A7931-985A-8624-3EF6-6F15E9612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>
                <a:solidFill>
                  <a:srgbClr val="C00000"/>
                </a:solidFill>
              </a:rPr>
              <a:t>Our Newest Program </a:t>
            </a:r>
          </a:p>
        </p:txBody>
      </p:sp>
    </p:spTree>
    <p:extLst>
      <p:ext uri="{BB962C8B-B14F-4D97-AF65-F5344CB8AC3E}">
        <p14:creationId xmlns:p14="http://schemas.microsoft.com/office/powerpoint/2010/main" val="3472908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30956C68-1E3C-48A3-AC61-AE4902572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I need to do if I want to be apart of the LPN Program?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AAE7BE-A6B5-A223-5DD9-56F04EF31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Have all high school requirements completed or very close to completed prior to the beginning of your senior year.</a:t>
            </a:r>
          </a:p>
          <a:p>
            <a:r>
              <a:rPr lang="en-US"/>
              <a:t>Must be 16 by the time you start your senior year</a:t>
            </a:r>
          </a:p>
          <a:p>
            <a:r>
              <a:rPr lang="en-US"/>
              <a:t>Minimum GPA requirement of 2.5 unweighted</a:t>
            </a:r>
          </a:p>
          <a:p>
            <a:r>
              <a:rPr lang="en-US"/>
              <a:t>Ability to provide or arrange transportation for senior year to PTC and clinicals</a:t>
            </a:r>
          </a:p>
        </p:txBody>
      </p:sp>
    </p:spTree>
    <p:extLst>
      <p:ext uri="{BB962C8B-B14F-4D97-AF65-F5344CB8AC3E}">
        <p14:creationId xmlns:p14="http://schemas.microsoft.com/office/powerpoint/2010/main" val="144392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A4E10A69-7F72-4FB0-A7F5-1658B4090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790" y="1867257"/>
            <a:ext cx="7934205" cy="408769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3FDFFB0-49F2-4D71-AE05-79B1EDB77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/>
              <a:t>Preparing students for success after graduation</a:t>
            </a:r>
          </a:p>
        </p:txBody>
      </p:sp>
    </p:spTree>
    <p:extLst>
      <p:ext uri="{BB962C8B-B14F-4D97-AF65-F5344CB8AC3E}">
        <p14:creationId xmlns:p14="http://schemas.microsoft.com/office/powerpoint/2010/main" val="4260179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30956C68-1E3C-48A3-AC61-AE4902572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Scope and Sequence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AAE7BE-A6B5-A223-5DD9-56F04EF31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Traditional (start as a Junior):</a:t>
            </a:r>
          </a:p>
          <a:p>
            <a:pPr lvl="1"/>
            <a:r>
              <a:rPr lang="en-US"/>
              <a:t>9</a:t>
            </a:r>
            <a:r>
              <a:rPr lang="en-US" baseline="30000"/>
              <a:t>th</a:t>
            </a:r>
            <a:r>
              <a:rPr lang="en-US"/>
              <a:t> Grade:	Health Science &amp; Anatomy Physiology </a:t>
            </a:r>
          </a:p>
          <a:p>
            <a:pPr lvl="1"/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Grade:	Health Science Foundations</a:t>
            </a:r>
          </a:p>
          <a:p>
            <a:pPr lvl="1"/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Grade:	Practical Nursing Foundations 1 @ PHUHS (2 class periods)</a:t>
            </a:r>
          </a:p>
          <a:p>
            <a:pPr lvl="1"/>
            <a:r>
              <a:rPr lang="en-US"/>
              <a:t>12</a:t>
            </a:r>
            <a:r>
              <a:rPr lang="en-US" baseline="30000"/>
              <a:t>th</a:t>
            </a:r>
            <a:r>
              <a:rPr lang="en-US"/>
              <a:t> Grade:	Practical Nursing Foundations 2*</a:t>
            </a:r>
          </a:p>
          <a:p>
            <a:pPr marL="1714500" lvl="5" indent="0">
              <a:buNone/>
            </a:pPr>
            <a:r>
              <a:rPr lang="en-US" sz="1350"/>
              <a:t>Medical Surgical Nursing 1*</a:t>
            </a:r>
          </a:p>
          <a:p>
            <a:pPr marL="1714500" lvl="5" indent="0">
              <a:buNone/>
            </a:pPr>
            <a:r>
              <a:rPr lang="en-US" sz="1350"/>
              <a:t>Medical Surgical Nursing 2*</a:t>
            </a:r>
          </a:p>
          <a:p>
            <a:pPr marL="1714500" lvl="5" indent="0">
              <a:buNone/>
            </a:pPr>
            <a:r>
              <a:rPr lang="en-US" sz="1350"/>
              <a:t>Comprehensive Nursing and Transitional Skills*</a:t>
            </a:r>
          </a:p>
          <a:p>
            <a:pPr marL="1714500" lvl="5" indent="0">
              <a:buNone/>
            </a:pPr>
            <a:r>
              <a:rPr lang="en-US" sz="1350"/>
              <a:t>*At PTC – Clearwater Campus all day</a:t>
            </a:r>
          </a:p>
          <a:p>
            <a:pPr marL="642938" lvl="1" indent="-257175"/>
            <a:r>
              <a:rPr lang="en-US"/>
              <a:t>Graduate in the same month with both your high school diploma and as an LPN at PTC.</a:t>
            </a:r>
          </a:p>
          <a:p>
            <a:pPr marL="1714500" lvl="5" indent="0">
              <a:buNone/>
            </a:pPr>
            <a:endParaRPr lang="en-US" sz="1350"/>
          </a:p>
          <a:p>
            <a:pPr marL="3429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14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>
            <a:extLst>
              <a:ext uri="{FF2B5EF4-FFF2-40B4-BE49-F238E27FC236}">
                <a16:creationId xmlns:a16="http://schemas.microsoft.com/office/drawing/2014/main" id="{357DFE87-752D-4D7A-819C-DC63FDBF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2000"/>
            <a:ext cx="7221783" cy="16002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083D63"/>
                </a:solidFill>
                <a:latin typeface="Times New Roman"/>
                <a:cs typeface="Times New Roman"/>
              </a:rPr>
              <a:t>   Florida Bright Futures</a:t>
            </a:r>
            <a:endParaRPr lang="en-US">
              <a:solidFill>
                <a:srgbClr val="083D63"/>
              </a:solidFill>
              <a:latin typeface="Times New Roman"/>
              <a:cs typeface="Times New Roman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AE3797-CA82-4042-ACC6-262DCD178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50126"/>
            <a:ext cx="7543800" cy="3321874"/>
          </a:xfrm>
        </p:spPr>
        <p:txBody>
          <a:bodyPr rtlCol="0">
            <a:normAutofit/>
          </a:bodyPr>
          <a:lstStyle/>
          <a:p>
            <a:pPr marL="640080" lvl="1" indent="-246380" eaLnBrk="1" fontAlgn="auto" hangingPunct="1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We strongly encourage students to volunteer during 9</a:t>
            </a:r>
            <a:r>
              <a:rPr lang="en-US" b="1" baseline="30000">
                <a:solidFill>
                  <a:schemeClr val="tx2">
                    <a:lumMod val="75000"/>
                  </a:schemeClr>
                </a:solidFill>
                <a:cs typeface="Times New Roman"/>
              </a:rPr>
              <a:t>th</a:t>
            </a:r>
            <a:r>
              <a:rPr lang="en-US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 and 10</a:t>
            </a:r>
            <a:r>
              <a:rPr lang="en-US" b="1" baseline="30000">
                <a:solidFill>
                  <a:schemeClr val="tx2">
                    <a:lumMod val="75000"/>
                  </a:schemeClr>
                </a:solidFill>
                <a:cs typeface="Times New Roman"/>
              </a:rPr>
              <a:t>th</a:t>
            </a:r>
            <a:r>
              <a:rPr lang="en-US" b="1">
                <a:solidFill>
                  <a:schemeClr val="tx2">
                    <a:lumMod val="75000"/>
                  </a:schemeClr>
                </a:solidFill>
                <a:cs typeface="Times New Roman"/>
              </a:rPr>
              <a:t> grade for bright futures to get a head start.  Don't wait till senior year!  </a:t>
            </a:r>
            <a:endParaRPr lang="en-US">
              <a:solidFill>
                <a:schemeClr val="tx2">
                  <a:lumMod val="75000"/>
                </a:schemeClr>
              </a:solidFill>
              <a:cs typeface="Times New Roman"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8C94C1E8-DD69-4E15-B454-483E13936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25" y="728384"/>
            <a:ext cx="2079079" cy="146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qr code with black dots&#10;&#10;Description automatically generated">
            <a:extLst>
              <a:ext uri="{FF2B5EF4-FFF2-40B4-BE49-F238E27FC236}">
                <a16:creationId xmlns:a16="http://schemas.microsoft.com/office/drawing/2014/main" id="{F0012DC1-F79E-1EE4-E348-64AFBD7E5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017" y="3542878"/>
            <a:ext cx="1807083" cy="1796918"/>
          </a:xfrm>
          <a:prstGeom prst="rect">
            <a:avLst/>
          </a:prstGeom>
        </p:spPr>
      </p:pic>
    </p:spTree>
  </p:cSld>
  <p:clrMapOvr>
    <a:masterClrMapping/>
  </p:clrMapOvr>
  <p:transition spd="slow" advTm="3361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1125D5B8-1B93-4EF2-9DF5-E069882A6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solidFill>
                  <a:srgbClr val="083D63"/>
                </a:solidFill>
              </a:rPr>
              <a:t>Volunteering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86ACC928-D6C5-4A1F-8406-303D280BA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685800"/>
            <a:ext cx="7911352" cy="3886200"/>
          </a:xfrm>
        </p:spPr>
        <p:txBody>
          <a:bodyPr/>
          <a:lstStyle/>
          <a:p>
            <a:pPr eaLnBrk="1" hangingPunct="1"/>
            <a:r>
              <a:rPr lang="en-US" altLang="en-US"/>
              <a:t>Required 200 hours</a:t>
            </a:r>
          </a:p>
          <a:p>
            <a:pPr eaLnBrk="1" hangingPunct="1"/>
            <a:r>
              <a:rPr lang="en-US" altLang="en-US"/>
              <a:t>At least 100 in a medically related setting </a:t>
            </a:r>
          </a:p>
          <a:p>
            <a:pPr lvl="1"/>
            <a:r>
              <a:rPr lang="en-US" altLang="en-US"/>
              <a:t>On a separate form</a:t>
            </a:r>
            <a:endParaRPr lang="en-US" altLang="en-US">
              <a:cs typeface="Times New Roman"/>
            </a:endParaRPr>
          </a:p>
          <a:p>
            <a:pPr eaLnBrk="1" hangingPunct="1"/>
            <a:r>
              <a:rPr lang="en-US" altLang="en-US"/>
              <a:t>Can start once they begin the program during 9th grade year</a:t>
            </a:r>
            <a:endParaRPr lang="en-US" altLang="en-US">
              <a:cs typeface="Times New Roman"/>
            </a:endParaRPr>
          </a:p>
          <a:p>
            <a:pPr eaLnBrk="1" hangingPunct="1"/>
            <a:r>
              <a:rPr lang="en-US" altLang="en-US"/>
              <a:t>All hours must be documented and turned into Mrs. Picard by their Senior year</a:t>
            </a:r>
            <a:endParaRPr lang="en-US" altLang="en-US">
              <a:cs typeface="Times New Roman"/>
            </a:endParaRPr>
          </a:p>
        </p:txBody>
      </p:sp>
      <p:pic>
        <p:nvPicPr>
          <p:cNvPr id="2" name="Picture 1" descr="193,700+ Volunteer Stock Photos, Pictures &amp; Royalty-Free ...">
            <a:extLst>
              <a:ext uri="{FF2B5EF4-FFF2-40B4-BE49-F238E27FC236}">
                <a16:creationId xmlns:a16="http://schemas.microsoft.com/office/drawing/2014/main" id="{C9E46948-056C-07D5-C2F3-78E05B24A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149" y="184750"/>
            <a:ext cx="2123627" cy="1415751"/>
          </a:xfrm>
          <a:prstGeom prst="rect">
            <a:avLst/>
          </a:prstGeom>
        </p:spPr>
      </p:pic>
      <p:pic>
        <p:nvPicPr>
          <p:cNvPr id="3" name="Picture 2" descr="Why Volunteer Work Is Good For You | Career Tips | Kelly US">
            <a:extLst>
              <a:ext uri="{FF2B5EF4-FFF2-40B4-BE49-F238E27FC236}">
                <a16:creationId xmlns:a16="http://schemas.microsoft.com/office/drawing/2014/main" id="{27854053-929E-9BF0-5C7E-9D11C6959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688" y="4060712"/>
            <a:ext cx="2384613" cy="1192306"/>
          </a:xfrm>
          <a:prstGeom prst="rect">
            <a:avLst/>
          </a:prstGeom>
        </p:spPr>
      </p:pic>
    </p:spTree>
  </p:cSld>
  <p:clrMapOvr>
    <a:masterClrMapping/>
  </p:clrMapOvr>
  <p:transition spd="slow" advTm="34796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C:\Documents and Settings\coracem\Local Settings\Temporary Internet Files\Content.IE5\Y44HKB6D\MPj04306030000[1].jpg">
            <a:extLst>
              <a:ext uri="{FF2B5EF4-FFF2-40B4-BE49-F238E27FC236}">
                <a16:creationId xmlns:a16="http://schemas.microsoft.com/office/drawing/2014/main" id="{4E8DCBD8-A6F0-42D3-888F-1AA98F85C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419100"/>
            <a:ext cx="3048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9DA358C-409C-46BC-82FD-4DAAE25D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b="1"/>
            </a:br>
            <a:r>
              <a:rPr lang="en-US" b="1">
                <a:solidFill>
                  <a:srgbClr val="083D63"/>
                </a:solidFill>
                <a:latin typeface="Times New Roman"/>
                <a:cs typeface="Times New Roman"/>
              </a:rPr>
              <a:t>Get Involved!</a:t>
            </a:r>
            <a:endParaRPr lang="en-US">
              <a:solidFill>
                <a:srgbClr val="083D63"/>
              </a:solidFill>
              <a:latin typeface="Times New Roman"/>
              <a:cs typeface="Times New Roman"/>
            </a:endParaRPr>
          </a:p>
        </p:txBody>
      </p:sp>
      <p:sp>
        <p:nvSpPr>
          <p:cNvPr id="16388" name="Content Placeholder 17">
            <a:extLst>
              <a:ext uri="{FF2B5EF4-FFF2-40B4-BE49-F238E27FC236}">
                <a16:creationId xmlns:a16="http://schemas.microsoft.com/office/drawing/2014/main" id="{E1BF79C7-91D0-4B5E-82FA-8E87A9F7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endParaRPr lang="en-US" altLang="en-US"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en-US" altLang="en-US">
                <a:cs typeface="Times New Roman" panose="02020603050405020304" pitchFamily="18" charset="0"/>
              </a:rPr>
              <a:t>Create New Friendships</a:t>
            </a:r>
          </a:p>
          <a:p>
            <a:pPr marL="0" indent="0" eaLnBrk="1" hangingPunct="1">
              <a:buNone/>
            </a:pPr>
            <a:r>
              <a:rPr lang="en-US" altLang="en-US">
                <a:cs typeface="Times New Roman" panose="02020603050405020304" pitchFamily="18" charset="0"/>
              </a:rPr>
              <a:t>Experience New Opportunities</a:t>
            </a:r>
          </a:p>
          <a:p>
            <a:pPr marL="0" indent="0" eaLnBrk="1" hangingPunct="1">
              <a:buNone/>
            </a:pPr>
            <a:r>
              <a:rPr lang="en-US" altLang="en-US">
                <a:cs typeface="Times New Roman" panose="02020603050405020304" pitchFamily="18" charset="0"/>
              </a:rPr>
              <a:t>Build your College Resume</a:t>
            </a:r>
          </a:p>
        </p:txBody>
      </p:sp>
      <p:pic>
        <p:nvPicPr>
          <p:cNvPr id="16389" name="Picture 3" descr="C:\Documents and Settings\coracem\Local Settings\Temporary Internet Files\Content.IE5\4YA1023J\MPj04118110000[1].jpg">
            <a:extLst>
              <a:ext uri="{FF2B5EF4-FFF2-40B4-BE49-F238E27FC236}">
                <a16:creationId xmlns:a16="http://schemas.microsoft.com/office/drawing/2014/main" id="{92F45AFA-A882-4AFE-B989-2DBE3FEC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"/>
            <a:ext cx="16303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C:\Documents and Settings\coracem\Local Settings\Temporary Internet Files\Content.IE5\Y44HKB6D\MPj04277750000[1].jpg">
            <a:extLst>
              <a:ext uri="{FF2B5EF4-FFF2-40B4-BE49-F238E27FC236}">
                <a16:creationId xmlns:a16="http://schemas.microsoft.com/office/drawing/2014/main" id="{2A896746-2F98-4F20-B64C-69A6CB32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2511425"/>
            <a:ext cx="32004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C:\Documents and Settings\coracem\Local Settings\Temporary Internet Files\Content.IE5\Y44HKB6D\MPj04387820000[1].jpg">
            <a:extLst>
              <a:ext uri="{FF2B5EF4-FFF2-40B4-BE49-F238E27FC236}">
                <a16:creationId xmlns:a16="http://schemas.microsoft.com/office/drawing/2014/main" id="{9DDA58B8-AC85-44F3-BEC0-B97B2216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419100"/>
            <a:ext cx="3230563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 descr="C:\Documents and Settings\coracem\Local Settings\Temporary Internet Files\Content.IE5\QZUDGOKJ\MPj04435990000[1].jpg">
            <a:extLst>
              <a:ext uri="{FF2B5EF4-FFF2-40B4-BE49-F238E27FC236}">
                <a16:creationId xmlns:a16="http://schemas.microsoft.com/office/drawing/2014/main" id="{1CA47842-47A4-460B-B74D-B5BF8209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74" y="2468563"/>
            <a:ext cx="14478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2378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1CD6B764-058C-4479-9A9B-C30FECCDF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solidFill>
                  <a:srgbClr val="083D63"/>
                </a:solidFill>
              </a:rPr>
              <a:t>HOSA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3F170-074D-43BF-A1BE-5E98633F8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685800"/>
            <a:ext cx="7620000" cy="441960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en-US" b="1"/>
          </a:p>
          <a:p>
            <a:pPr marL="274320" indent="-274320">
              <a:spcAft>
                <a:spcPts val="0"/>
              </a:spcAft>
              <a:defRPr/>
            </a:pPr>
            <a:endParaRPr lang="en-US" b="1"/>
          </a:p>
          <a:p>
            <a:pPr marL="274320" indent="-274320">
              <a:spcAft>
                <a:spcPts val="0"/>
              </a:spcAft>
              <a:defRPr/>
            </a:pPr>
            <a:r>
              <a:rPr lang="en-US" b="1"/>
              <a:t>Purpose</a:t>
            </a:r>
            <a:endParaRPr lang="en-US">
              <a:cs typeface="Times New Roman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/>
              <a:t>The purpose of the HOSA organization is to develop leadership and technical HOSA skill competencies through a program of motivation, awareness and recognition, which is an integral part of the Health Science Education instructional program.  </a:t>
            </a:r>
            <a:endParaRPr lang="en-US">
              <a:cs typeface="Times New Roman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en-US" sz="100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DEA8D4B-3FC3-4B73-85CF-801B2870B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705" y="1008266"/>
            <a:ext cx="2545265" cy="1047541"/>
          </a:xfrm>
          <a:prstGeom prst="rect">
            <a:avLst/>
          </a:prstGeom>
        </p:spPr>
      </p:pic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FD70C65E-C818-D45C-BB2A-051F6B96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076700"/>
            <a:ext cx="2743200" cy="2057400"/>
          </a:xfrm>
          <a:prstGeom prst="rect">
            <a:avLst/>
          </a:prstGeom>
        </p:spPr>
      </p:pic>
    </p:spTree>
  </p:cSld>
  <p:clrMapOvr>
    <a:masterClrMapping/>
  </p:clrMapOvr>
  <p:transition spd="slow" advTm="38613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DF0949EF-2914-4ED2-A30C-8AD384E8C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>
                <a:solidFill>
                  <a:srgbClr val="083D63"/>
                </a:solidFill>
              </a:rPr>
              <a:t>Application Process and Important Dates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43F7F-B9BB-76D0-6EB6-E3EFC6A5E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768096"/>
            <a:ext cx="7543800" cy="3886200"/>
          </a:xfrm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1125"/>
              </a:spcBef>
              <a:spcAft>
                <a:spcPts val="375"/>
              </a:spcAft>
              <a:buNone/>
            </a:pPr>
            <a:r>
              <a:rPr lang="en-US" sz="1800" b="1">
                <a:solidFill>
                  <a:srgbClr val="032B5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1125"/>
              </a:spcBef>
              <a:spcAft>
                <a:spcPts val="375"/>
              </a:spcAft>
              <a:buNone/>
            </a:pPr>
            <a:r>
              <a:rPr lang="en-US" sz="1800" b="1">
                <a:solidFill>
                  <a:srgbClr val="032B5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Application Period for the 2024-2025 School Year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800" b="1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	</a:t>
            </a:r>
            <a:r>
              <a:rPr lang="en-US" sz="1800" b="1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9 AM on January 9 through 5 PM on January 19, 2024</a:t>
            </a:r>
            <a:endParaRPr lang="en-US" sz="1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800" b="1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	Closes at 5 pm on Friday, January 19, 2024</a:t>
            </a:r>
            <a:endParaRPr lang="en-US" sz="1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1125"/>
              </a:spcBef>
              <a:spcAft>
                <a:spcPts val="375"/>
              </a:spcAft>
              <a:buNone/>
            </a:pPr>
            <a:r>
              <a:rPr lang="en-US" sz="1800" b="1">
                <a:solidFill>
                  <a:srgbClr val="032B5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 Acceptance Period Facebook/ YouTube Live Event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80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February 12, 2024 at 5:30 pm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br>
              <a:rPr lang="en-US" sz="1800" b="1">
                <a:solidFill>
                  <a:srgbClr val="032B5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b="1">
                <a:solidFill>
                  <a:srgbClr val="032B5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Acceptance Period for the 2024-2025 School Year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800" b="1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	</a:t>
            </a:r>
            <a:r>
              <a:rPr lang="en-US" sz="1800" b="1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9 AM February 14 through 5 PM on February 23, 2024</a:t>
            </a:r>
            <a:endParaRPr lang="en-US" sz="1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800" b="1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	Closes at 5 pm on Friday, February 23, 2024</a:t>
            </a:r>
            <a:endParaRPr lang="en-US" sz="1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1125"/>
              </a:spcBef>
              <a:spcAft>
                <a:spcPts val="375"/>
              </a:spcAft>
              <a:buNone/>
            </a:pPr>
            <a:r>
              <a:rPr lang="en-US" sz="1800" b="1">
                <a:solidFill>
                  <a:srgbClr val="032B5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 Application Period Opens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800" b="1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	</a:t>
            </a:r>
            <a:r>
              <a:rPr lang="en-US" sz="1800" b="1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March 21, 2024</a:t>
            </a:r>
            <a:endParaRPr lang="en-US" sz="1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</p:cSld>
  <p:clrMapOvr>
    <a:masterClrMapping/>
  </p:clrMapOvr>
  <p:transition spd="slow" advTm="93758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8CD157AE-20D1-4A50-BCD2-A4B1D9095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43200"/>
            <a:ext cx="6781800" cy="4648200"/>
          </a:xfrm>
        </p:spPr>
        <p:txBody>
          <a:bodyPr/>
          <a:lstStyle/>
          <a:p>
            <a:pPr algn="ctr" eaLnBrk="1" hangingPunct="1"/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endParaRPr lang="en-US" altLang="en-US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A53390-8349-49EF-99E8-AA2BF8ED2140}"/>
              </a:ext>
            </a:extLst>
          </p:cNvPr>
          <p:cNvSpPr/>
          <p:nvPr/>
        </p:nvSpPr>
        <p:spPr>
          <a:xfrm>
            <a:off x="188109" y="529893"/>
            <a:ext cx="8456162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5400" b="1" spc="300">
                <a:ln w="11430" cmpd="sng">
                  <a:solidFill>
                    <a:srgbClr val="AD0101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rgbClr val="AD0101">
                      <a:satMod val="220000"/>
                      <a:alpha val="35000"/>
                    </a:srgbClr>
                  </a:glow>
                </a:effectLst>
                <a:latin typeface="Arial"/>
                <a:cs typeface="Arial"/>
              </a:rPr>
              <a:t>Thank you</a:t>
            </a:r>
            <a:r>
              <a:rPr kumimoji="0" lang="en-US" sz="5400" b="1" i="0" u="none" strike="noStrike" kern="1200" cap="none" spc="300" normalizeH="0" baseline="0" noProof="0">
                <a:ln w="11430" cmpd="sng">
                  <a:solidFill>
                    <a:srgbClr val="AD0101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rgbClr val="AD0101">
                      <a:satMod val="220000"/>
                      <a:alpha val="35000"/>
                    </a:srgbClr>
                  </a:glow>
                </a:effectLst>
                <a:uLnTx/>
                <a:uFillTx/>
                <a:latin typeface="Arial"/>
                <a:cs typeface="Arial"/>
              </a:rPr>
              <a:t> </a:t>
            </a:r>
            <a:r>
              <a:rPr lang="en-US" sz="5400" b="1" spc="300">
                <a:ln w="11430" cmpd="sng">
                  <a:solidFill>
                    <a:srgbClr val="AD0101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rgbClr val="AD0101">
                      <a:satMod val="220000"/>
                      <a:alpha val="35000"/>
                    </a:srgbClr>
                  </a:glow>
                </a:effectLst>
                <a:latin typeface="Arial"/>
                <a:cs typeface="Arial"/>
              </a:rPr>
              <a:t>for coming!</a:t>
            </a:r>
            <a:endParaRPr kumimoji="0" lang="en-US" sz="5400" b="1" i="0" u="none" strike="noStrike" kern="1200" cap="none" spc="300" normalizeH="0" baseline="0" noProof="0">
              <a:ln w="11430" cmpd="sng">
                <a:solidFill>
                  <a:srgbClr val="AD0101">
                    <a:tint val="10000"/>
                  </a:srgb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rgbClr val="AD0101">
                    <a:satMod val="220000"/>
                    <a:alpha val="35000"/>
                  </a:srgbClr>
                </a:glow>
              </a:effectLst>
              <a:uLnTx/>
              <a:uFillTx/>
              <a:latin typeface="Arial"/>
              <a:cs typeface="Arial"/>
            </a:endParaRPr>
          </a:p>
        </p:txBody>
      </p:sp>
      <p:pic>
        <p:nvPicPr>
          <p:cNvPr id="10" name="Content Placeholder 9" descr="A circular logo with a gold caduceus&#10;&#10;Description automatically generated">
            <a:extLst>
              <a:ext uri="{FF2B5EF4-FFF2-40B4-BE49-F238E27FC236}">
                <a16:creationId xmlns:a16="http://schemas.microsoft.com/office/drawing/2014/main" id="{C7A99A33-C0A0-66CA-22A3-4A467A7FD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0371" y="1611438"/>
            <a:ext cx="2857500" cy="2857500"/>
          </a:xfrm>
        </p:spPr>
      </p:pic>
      <p:pic>
        <p:nvPicPr>
          <p:cNvPr id="11" name="Picture 10" descr="May be an image of 14 people and hospital">
            <a:extLst>
              <a:ext uri="{FF2B5EF4-FFF2-40B4-BE49-F238E27FC236}">
                <a16:creationId xmlns:a16="http://schemas.microsoft.com/office/drawing/2014/main" id="{2DA73C7B-2044-FAF1-1395-48B3C0C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71" y="4552444"/>
            <a:ext cx="2743199" cy="1579054"/>
          </a:xfrm>
          <a:prstGeom prst="rect">
            <a:avLst/>
          </a:prstGeom>
        </p:spPr>
      </p:pic>
      <p:pic>
        <p:nvPicPr>
          <p:cNvPr id="12" name="Picture 11" descr="May be an image of 14 people, hospital and text">
            <a:extLst>
              <a:ext uri="{FF2B5EF4-FFF2-40B4-BE49-F238E27FC236}">
                <a16:creationId xmlns:a16="http://schemas.microsoft.com/office/drawing/2014/main" id="{5AE0E080-CA25-5A74-5400-6D028B461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346" y="4743998"/>
            <a:ext cx="3077968" cy="1329852"/>
          </a:xfrm>
          <a:prstGeom prst="rect">
            <a:avLst/>
          </a:prstGeom>
        </p:spPr>
      </p:pic>
      <p:pic>
        <p:nvPicPr>
          <p:cNvPr id="13" name="Picture 12" descr="May be an image of 12 people and people studying">
            <a:extLst>
              <a:ext uri="{FF2B5EF4-FFF2-40B4-BE49-F238E27FC236}">
                <a16:creationId xmlns:a16="http://schemas.microsoft.com/office/drawing/2014/main" id="{4227B47A-947A-F8BC-EE64-626D296A3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513" y="1665241"/>
            <a:ext cx="2743200" cy="2743200"/>
          </a:xfrm>
          <a:prstGeom prst="rect">
            <a:avLst/>
          </a:prstGeom>
        </p:spPr>
      </p:pic>
      <p:pic>
        <p:nvPicPr>
          <p:cNvPr id="14" name="Picture 13" descr="May be an image of 10 people and text">
            <a:extLst>
              <a:ext uri="{FF2B5EF4-FFF2-40B4-BE49-F238E27FC236}">
                <a16:creationId xmlns:a16="http://schemas.microsoft.com/office/drawing/2014/main" id="{07A40729-AF69-9B78-A34F-9DEB48568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71" y="1617417"/>
            <a:ext cx="2743200" cy="2743200"/>
          </a:xfrm>
          <a:prstGeom prst="rect">
            <a:avLst/>
          </a:prstGeom>
        </p:spPr>
      </p:pic>
    </p:spTree>
  </p:cSld>
  <p:clrMapOvr>
    <a:masterClrMapping/>
  </p:clrMapOvr>
  <p:transition spd="slow" advTm="28282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Times New Roman"/>
                <a:cs typeface="Times New Roman"/>
              </a:rPr>
              <a:t>International Baccalaureate </a:t>
            </a:r>
            <a:r>
              <a:rPr lang="en-US" err="1">
                <a:latin typeface="Times New Roman"/>
                <a:cs typeface="Times New Roman"/>
              </a:rPr>
              <a:t>Programme</a:t>
            </a:r>
            <a:endParaRPr lang="en-US" err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R="0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Palm Harbor University High School</a:t>
            </a:r>
          </a:p>
          <a:p>
            <a:pPr marR="0" eaLnBrk="1" hangingPunct="1"/>
            <a:r>
              <a:rPr lang="en-US" altLang="en-US">
                <a:latin typeface="Times New Roman"/>
                <a:cs typeface="Times New Roman"/>
              </a:rPr>
              <a:t>2023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5" descr="IB log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14813"/>
            <a:ext cx="228600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2600" y="9652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PHUHS International Baccalaureate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Welcomes You!</a:t>
            </a:r>
          </a:p>
        </p:txBody>
      </p:sp>
      <p:graphicFrame>
        <p:nvGraphicFramePr>
          <p:cNvPr id="7174" name="Content Placeholder 5">
            <a:extLst>
              <a:ext uri="{FF2B5EF4-FFF2-40B4-BE49-F238E27FC236}">
                <a16:creationId xmlns:a16="http://schemas.microsoft.com/office/drawing/2014/main" id="{76067E36-8330-86DC-3A25-A368A880A8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2133600"/>
          <a:ext cx="82296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2" name="Picture 5" descr="IB logo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941" y="5692589"/>
            <a:ext cx="1158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6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10A996-F49C-49D3-95B7-E285A6ACD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128713"/>
            <a:ext cx="8178799" cy="460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96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77066-86CB-4E19-B7D6-D65D2A269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735" y="2174749"/>
            <a:ext cx="3449800" cy="2852855"/>
          </a:xfr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>
                <a:solidFill>
                  <a:schemeClr val="tx1"/>
                </a:solidFill>
              </a:rPr>
              <a:t>Consistent</a:t>
            </a:r>
            <a:br>
              <a:rPr lang="en-US" sz="3000" b="1">
                <a:solidFill>
                  <a:schemeClr val="tx1"/>
                </a:solidFill>
              </a:rPr>
            </a:br>
            <a:r>
              <a:rPr lang="en-US" sz="3000" b="1">
                <a:solidFill>
                  <a:schemeClr val="tx1"/>
                </a:solidFill>
              </a:rPr>
              <a:t>Committed</a:t>
            </a:r>
            <a:br>
              <a:rPr lang="en-US" sz="3000" b="1">
                <a:solidFill>
                  <a:schemeClr val="tx1"/>
                </a:solidFill>
              </a:rPr>
            </a:br>
            <a:r>
              <a:rPr lang="en-US" sz="3000" b="1">
                <a:solidFill>
                  <a:schemeClr val="tx1"/>
                </a:solidFill>
              </a:rPr>
              <a:t>College </a:t>
            </a:r>
            <a:br>
              <a:rPr lang="en-US" sz="3000" b="1">
                <a:solidFill>
                  <a:schemeClr val="tx1"/>
                </a:solidFill>
              </a:rPr>
            </a:br>
            <a:r>
              <a:rPr lang="en-US" sz="3000" b="1">
                <a:solidFill>
                  <a:schemeClr val="tx1"/>
                </a:solidFill>
              </a:rPr>
              <a:t>Going Culture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74946-726F-43D7-BBC4-5AD06E51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0" r="7413" b="2"/>
          <a:stretch/>
        </p:blipFill>
        <p:spPr>
          <a:xfrm>
            <a:off x="482599" y="1483958"/>
            <a:ext cx="4689873" cy="390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16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1704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Diploma </a:t>
            </a:r>
            <a:r>
              <a:rPr lang="en-US" err="1"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Curriculum Framework</a:t>
            </a:r>
          </a:p>
        </p:txBody>
      </p:sp>
      <p:pic>
        <p:nvPicPr>
          <p:cNvPr id="10243" name="Content Placeholder 3" descr="DP Model Circle November 20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274368"/>
            <a:ext cx="4389120" cy="438912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04800" y="228600"/>
          <a:ext cx="4533900" cy="641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3695" imgH="6415848" progId="AcroExch.Document.11">
                  <p:embed/>
                </p:oleObj>
              </mc:Choice>
              <mc:Fallback>
                <p:oleObj name="Acrobat Document" r:id="rId2" imgW="4533695" imgH="6415848" progId="AcroExch.Document.11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4533900" cy="641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5181600" y="31750"/>
            <a:ext cx="3276600" cy="67706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IB Students are</a:t>
            </a:r>
            <a:endParaRPr lang="en-US" altLang="en-US"/>
          </a:p>
          <a:p>
            <a:pPr eaLnBrk="1" hangingPunct="1"/>
            <a:endParaRPr lang="en-US" altLang="en-US"/>
          </a:p>
          <a:p>
            <a:pPr algn="ctr" eaLnBrk="1" hangingPunct="1"/>
            <a:r>
              <a:rPr lang="en-US" altLang="en-US" sz="2000" b="1"/>
              <a:t>Inquirers</a:t>
            </a:r>
          </a:p>
          <a:p>
            <a:pPr algn="ctr" eaLnBrk="1" hangingPunct="1"/>
            <a:endParaRPr lang="en-US" altLang="en-US" sz="2000" b="1"/>
          </a:p>
          <a:p>
            <a:pPr algn="ctr" eaLnBrk="1" hangingPunct="1"/>
            <a:r>
              <a:rPr lang="en-US" altLang="en-US" sz="2000" b="1"/>
              <a:t>Knowledgeable</a:t>
            </a:r>
          </a:p>
          <a:p>
            <a:pPr algn="ctr" eaLnBrk="1" hangingPunct="1"/>
            <a:endParaRPr lang="en-US" altLang="en-US" sz="2000" b="1"/>
          </a:p>
          <a:p>
            <a:pPr algn="ctr" eaLnBrk="1" hangingPunct="1"/>
            <a:r>
              <a:rPr lang="en-US" altLang="en-US" sz="2000" b="1"/>
              <a:t>Thinkers</a:t>
            </a:r>
          </a:p>
          <a:p>
            <a:pPr algn="ctr" eaLnBrk="1" hangingPunct="1"/>
            <a:endParaRPr lang="en-US" altLang="en-US" sz="2000" b="1"/>
          </a:p>
          <a:p>
            <a:pPr algn="ctr" eaLnBrk="1" hangingPunct="1"/>
            <a:r>
              <a:rPr lang="en-US" altLang="en-US" sz="2000" b="1"/>
              <a:t>Communicators</a:t>
            </a:r>
          </a:p>
          <a:p>
            <a:pPr algn="ctr" eaLnBrk="1" hangingPunct="1"/>
            <a:endParaRPr lang="en-US" altLang="en-US" sz="2000" b="1"/>
          </a:p>
          <a:p>
            <a:pPr algn="ctr" eaLnBrk="1" hangingPunct="1"/>
            <a:r>
              <a:rPr lang="en-US" altLang="en-US" sz="2000" b="1"/>
              <a:t>Principled</a:t>
            </a:r>
          </a:p>
          <a:p>
            <a:pPr algn="ctr" eaLnBrk="1" hangingPunct="1"/>
            <a:endParaRPr lang="en-US" altLang="en-US" sz="2000" b="1"/>
          </a:p>
          <a:p>
            <a:pPr algn="ctr" eaLnBrk="1" hangingPunct="1"/>
            <a:r>
              <a:rPr lang="en-US" altLang="en-US" sz="2000" b="1"/>
              <a:t>Open-Minded</a:t>
            </a:r>
          </a:p>
          <a:p>
            <a:pPr algn="ctr" eaLnBrk="1" hangingPunct="1"/>
            <a:endParaRPr lang="en-US" altLang="en-US" sz="2000" b="1"/>
          </a:p>
          <a:p>
            <a:pPr algn="ctr" eaLnBrk="1" hangingPunct="1"/>
            <a:r>
              <a:rPr lang="en-US" altLang="en-US" sz="2000" b="1"/>
              <a:t>Caring</a:t>
            </a:r>
          </a:p>
          <a:p>
            <a:pPr algn="ctr" eaLnBrk="1" hangingPunct="1"/>
            <a:endParaRPr lang="en-US" altLang="en-US" sz="2000" b="1"/>
          </a:p>
          <a:p>
            <a:pPr algn="ctr" eaLnBrk="1" hangingPunct="1"/>
            <a:r>
              <a:rPr lang="en-US" altLang="en-US" sz="2000" b="1"/>
              <a:t>Risk-Takers</a:t>
            </a:r>
          </a:p>
          <a:p>
            <a:pPr algn="ctr" eaLnBrk="1" hangingPunct="1"/>
            <a:endParaRPr lang="en-US" altLang="en-US" sz="2000" b="1"/>
          </a:p>
          <a:p>
            <a:pPr algn="ctr" eaLnBrk="1" hangingPunct="1"/>
            <a:r>
              <a:rPr lang="en-US" altLang="en-US" sz="2000" b="1"/>
              <a:t>Balanced</a:t>
            </a:r>
          </a:p>
          <a:p>
            <a:pPr algn="ctr" eaLnBrk="1" hangingPunct="1"/>
            <a:endParaRPr lang="en-US" altLang="en-US" sz="2000" b="1"/>
          </a:p>
          <a:p>
            <a:pPr algn="ctr" eaLnBrk="1" hangingPunct="1"/>
            <a:r>
              <a:rPr lang="en-US" altLang="en-US" sz="2000" b="1"/>
              <a:t>Reflective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3D55D-2E6D-47D4-A010-213BF89DD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72"/>
            <a:ext cx="8982822" cy="168239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What does a day in the life of an IB student look like?</a:t>
            </a:r>
          </a:p>
        </p:txBody>
      </p:sp>
      <p:pic>
        <p:nvPicPr>
          <p:cNvPr id="6" name="Picture 5" descr="A picture containing text, person, sitting, indoor&#10;&#10;Description automatically generated">
            <a:extLst>
              <a:ext uri="{FF2B5EF4-FFF2-40B4-BE49-F238E27FC236}">
                <a16:creationId xmlns:a16="http://schemas.microsoft.com/office/drawing/2014/main" id="{DDD5E18E-A649-463E-9425-AF0B66253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" y="2274442"/>
            <a:ext cx="3078820" cy="2309115"/>
          </a:xfrm>
          <a:prstGeom prst="rect">
            <a:avLst/>
          </a:prstGeom>
        </p:spPr>
      </p:pic>
      <p:pic>
        <p:nvPicPr>
          <p:cNvPr id="4" name="Picture 3" descr="A picture containing person, window, indoor&#10;&#10;Description automatically generated">
            <a:extLst>
              <a:ext uri="{FF2B5EF4-FFF2-40B4-BE49-F238E27FC236}">
                <a16:creationId xmlns:a16="http://schemas.microsoft.com/office/drawing/2014/main" id="{716329F6-94C5-4C74-8449-D97CB75CA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23604" r="-1354" b="338"/>
          <a:stretch/>
        </p:blipFill>
        <p:spPr>
          <a:xfrm>
            <a:off x="2539034" y="3651181"/>
            <a:ext cx="2277010" cy="2309115"/>
          </a:xfrm>
          <a:prstGeom prst="rect">
            <a:avLst/>
          </a:prstGeom>
        </p:spPr>
      </p:pic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B0BA3C5-1AEA-4EE7-94BC-4E793E83E8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t="9651" r="6367" b="8513"/>
          <a:stretch/>
        </p:blipFill>
        <p:spPr>
          <a:xfrm rot="5400000">
            <a:off x="5676098" y="2719604"/>
            <a:ext cx="3842538" cy="2821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E7BEFB-6E28-466D-AC9E-C3B3C0F686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r="9663"/>
          <a:stretch/>
        </p:blipFill>
        <p:spPr>
          <a:xfrm rot="5400000">
            <a:off x="4205662" y="4394737"/>
            <a:ext cx="2310399" cy="244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0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B245F-8464-BD4B-954B-743C28A99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397" y="1077983"/>
            <a:ext cx="647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Arial Black" panose="020B0A04020102020204" pitchFamily="34" charset="0"/>
              </a:rPr>
              <a:t>Year 1 Pre-IB 9</a:t>
            </a:r>
            <a:r>
              <a:rPr lang="en-US" altLang="en-US" sz="2800" baseline="30000">
                <a:latin typeface="Arial Black" panose="020B0A04020102020204" pitchFamily="34" charset="0"/>
              </a:rPr>
              <a:t>th</a:t>
            </a:r>
            <a:r>
              <a:rPr lang="en-US" altLang="en-US" sz="2800">
                <a:latin typeface="Arial Black" panose="020B0A04020102020204" pitchFamily="34" charset="0"/>
              </a:rPr>
              <a:t> Grade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C95A22-3487-6D4E-A114-7C4367F23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120654"/>
              </p:ext>
            </p:extLst>
          </p:nvPr>
        </p:nvGraphicFramePr>
        <p:xfrm>
          <a:off x="190498" y="2106706"/>
          <a:ext cx="8783173" cy="3901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54739">
                  <a:extLst>
                    <a:ext uri="{9D8B030D-6E8A-4147-A177-3AD203B41FA5}">
                      <a16:colId xmlns:a16="http://schemas.microsoft.com/office/drawing/2014/main" val="3403260661"/>
                    </a:ext>
                  </a:extLst>
                </a:gridCol>
                <a:gridCol w="1254739">
                  <a:extLst>
                    <a:ext uri="{9D8B030D-6E8A-4147-A177-3AD203B41FA5}">
                      <a16:colId xmlns:a16="http://schemas.microsoft.com/office/drawing/2014/main" val="2697194428"/>
                    </a:ext>
                  </a:extLst>
                </a:gridCol>
                <a:gridCol w="1227224">
                  <a:extLst>
                    <a:ext uri="{9D8B030D-6E8A-4147-A177-3AD203B41FA5}">
                      <a16:colId xmlns:a16="http://schemas.microsoft.com/office/drawing/2014/main" val="275173338"/>
                    </a:ext>
                  </a:extLst>
                </a:gridCol>
                <a:gridCol w="1182874">
                  <a:extLst>
                    <a:ext uri="{9D8B030D-6E8A-4147-A177-3AD203B41FA5}">
                      <a16:colId xmlns:a16="http://schemas.microsoft.com/office/drawing/2014/main" val="417615555"/>
                    </a:ext>
                  </a:extLst>
                </a:gridCol>
                <a:gridCol w="1314304">
                  <a:extLst>
                    <a:ext uri="{9D8B030D-6E8A-4147-A177-3AD203B41FA5}">
                      <a16:colId xmlns:a16="http://schemas.microsoft.com/office/drawing/2014/main" val="1764603523"/>
                    </a:ext>
                  </a:extLst>
                </a:gridCol>
                <a:gridCol w="1504652">
                  <a:extLst>
                    <a:ext uri="{9D8B030D-6E8A-4147-A177-3AD203B41FA5}">
                      <a16:colId xmlns:a16="http://schemas.microsoft.com/office/drawing/2014/main" val="3538416089"/>
                    </a:ext>
                  </a:extLst>
                </a:gridCol>
                <a:gridCol w="1044641">
                  <a:extLst>
                    <a:ext uri="{9D8B030D-6E8A-4147-A177-3AD203B41FA5}">
                      <a16:colId xmlns:a16="http://schemas.microsoft.com/office/drawing/2014/main" val="41681413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One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Two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Three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Individuals and Societies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Four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 Sciences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Five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Mathematics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Six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Seventh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33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English 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Spanish  I/II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-or-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French I/II</a:t>
                      </a:r>
                      <a:endParaRPr lang="en-US" sz="2000" b="1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i="0" u="none" strike="noStrike">
                          <a:effectLst/>
                          <a:latin typeface="Times New Roman"/>
                          <a:cs typeface="Times New Roman"/>
                        </a:rPr>
                        <a:t>AP </a:t>
                      </a:r>
                      <a:endParaRPr lang="en-US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i="0" u="none" strike="noStrike">
                          <a:effectLst/>
                          <a:latin typeface="Times New Roman"/>
                          <a:cs typeface="Times New Roman"/>
                        </a:rPr>
                        <a:t>World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i="0" u="none" strike="noStrike">
                          <a:effectLst/>
                          <a:latin typeface="Times New Roman"/>
                          <a:cs typeface="Times New Roman"/>
                        </a:rPr>
                        <a:t> History </a:t>
                      </a:r>
                    </a:p>
                    <a:p>
                      <a:pPr algn="ctr"/>
                      <a:endParaRPr lang="en-US" sz="2000" b="1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Biology I</a:t>
                      </a:r>
                      <a:endParaRPr lang="en-US" sz="2000" b="1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</a:t>
                      </a:r>
                      <a:r>
                        <a:rPr lang="en-US" sz="20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MYP Algebra II Honors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MYP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Geometry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Honors*</a:t>
                      </a:r>
                    </a:p>
                    <a:p>
                      <a:pPr algn="ctr"/>
                      <a:endParaRPr lang="en-US" sz="1600" b="1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</a:t>
                      </a:r>
                    </a:p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Approaches to Learning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Elective</a:t>
                      </a:r>
                    </a:p>
                    <a:p>
                      <a:pPr algn="ctr"/>
                      <a:endParaRPr lang="en-US" sz="2000" b="1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5143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8DE250-20A2-4D74-8768-A01AD30DD276}"/>
              </a:ext>
            </a:extLst>
          </p:cNvPr>
          <p:cNvSpPr txBox="1"/>
          <p:nvPr/>
        </p:nvSpPr>
        <p:spPr>
          <a:xfrm>
            <a:off x="190499" y="6275294"/>
            <a:ext cx="8686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 recommend taking Geometry in 8</a:t>
            </a:r>
            <a:r>
              <a:rPr lang="en-US" baseline="30000"/>
              <a:t>th</a:t>
            </a:r>
            <a:r>
              <a:rPr lang="en-US"/>
              <a:t> grade or the summer of 8</a:t>
            </a:r>
            <a:r>
              <a:rPr lang="en-US" baseline="30000"/>
              <a:t>th</a:t>
            </a:r>
            <a:r>
              <a:rPr lang="en-US"/>
              <a:t> grade year</a:t>
            </a:r>
          </a:p>
        </p:txBody>
      </p:sp>
    </p:spTree>
    <p:extLst>
      <p:ext uri="{BB962C8B-B14F-4D97-AF65-F5344CB8AC3E}">
        <p14:creationId xmlns:p14="http://schemas.microsoft.com/office/powerpoint/2010/main" val="1632313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B245F-8464-BD4B-954B-743C28A99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685800"/>
            <a:ext cx="647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Arial Black" panose="020B0A04020102020204" pitchFamily="34" charset="0"/>
              </a:rPr>
              <a:t>Year 2 Pre-IB 10</a:t>
            </a:r>
            <a:r>
              <a:rPr lang="en-US" altLang="en-US" sz="2800" baseline="30000">
                <a:latin typeface="Arial Black" panose="020B0A04020102020204" pitchFamily="34" charset="0"/>
              </a:rPr>
              <a:t>th</a:t>
            </a:r>
            <a:r>
              <a:rPr lang="en-US" altLang="en-US" sz="2800">
                <a:latin typeface="Arial Black" panose="020B0A04020102020204" pitchFamily="34" charset="0"/>
              </a:rPr>
              <a:t> Grade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C95A22-3487-6D4E-A114-7C4367F23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571941"/>
              </p:ext>
            </p:extLst>
          </p:nvPr>
        </p:nvGraphicFramePr>
        <p:xfrm>
          <a:off x="171448" y="1542836"/>
          <a:ext cx="8801104" cy="4572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57301">
                  <a:extLst>
                    <a:ext uri="{9D8B030D-6E8A-4147-A177-3AD203B41FA5}">
                      <a16:colId xmlns:a16="http://schemas.microsoft.com/office/drawing/2014/main" val="3403260661"/>
                    </a:ext>
                  </a:extLst>
                </a:gridCol>
                <a:gridCol w="1257301">
                  <a:extLst>
                    <a:ext uri="{9D8B030D-6E8A-4147-A177-3AD203B41FA5}">
                      <a16:colId xmlns:a16="http://schemas.microsoft.com/office/drawing/2014/main" val="2697194428"/>
                    </a:ext>
                  </a:extLst>
                </a:gridCol>
                <a:gridCol w="1229729">
                  <a:extLst>
                    <a:ext uri="{9D8B030D-6E8A-4147-A177-3AD203B41FA5}">
                      <a16:colId xmlns:a16="http://schemas.microsoft.com/office/drawing/2014/main" val="275173338"/>
                    </a:ext>
                  </a:extLst>
                </a:gridCol>
                <a:gridCol w="1389649">
                  <a:extLst>
                    <a:ext uri="{9D8B030D-6E8A-4147-A177-3AD203B41FA5}">
                      <a16:colId xmlns:a16="http://schemas.microsoft.com/office/drawing/2014/main" val="417615555"/>
                    </a:ext>
                  </a:extLst>
                </a:gridCol>
                <a:gridCol w="1389647">
                  <a:extLst>
                    <a:ext uri="{9D8B030D-6E8A-4147-A177-3AD203B41FA5}">
                      <a16:colId xmlns:a16="http://schemas.microsoft.com/office/drawing/2014/main" val="1764603523"/>
                    </a:ext>
                  </a:extLst>
                </a:gridCol>
                <a:gridCol w="1210675">
                  <a:extLst>
                    <a:ext uri="{9D8B030D-6E8A-4147-A177-3AD203B41FA5}">
                      <a16:colId xmlns:a16="http://schemas.microsoft.com/office/drawing/2014/main" val="3538416089"/>
                    </a:ext>
                  </a:extLst>
                </a:gridCol>
                <a:gridCol w="1066802">
                  <a:extLst>
                    <a:ext uri="{9D8B030D-6E8A-4147-A177-3AD203B41FA5}">
                      <a16:colId xmlns:a16="http://schemas.microsoft.com/office/drawing/2014/main" val="41681413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One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Two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Three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Individuals and Societies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Four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 Sciences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Five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Mathematics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Six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Seventh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33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AP English Language and </a:t>
                      </a:r>
                      <a:r>
                        <a:rPr lang="en-US" sz="2000" b="1" err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Composi-tion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Spanish  II/III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French II/III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AP U.S. History 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 Chemistry I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MYP Geometry</a:t>
                      </a:r>
                    </a:p>
                    <a:p>
                      <a:pPr algn="ctr"/>
                      <a:r>
                        <a:rPr kumimoji="0" lang="en-US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Honors</a:t>
                      </a:r>
                    </a:p>
                    <a:p>
                      <a:pPr algn="ctr"/>
                      <a:r>
                        <a:rPr kumimoji="0" lang="en-US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-or-</a:t>
                      </a:r>
                    </a:p>
                    <a:p>
                      <a:pPr algn="ctr"/>
                      <a:r>
                        <a:rPr kumimoji="0" lang="en-US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Algebra 2 Honors</a:t>
                      </a:r>
                    </a:p>
                    <a:p>
                      <a:pPr algn="ctr"/>
                      <a:r>
                        <a:rPr kumimoji="0" lang="en-US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-or-</a:t>
                      </a:r>
                    </a:p>
                    <a:p>
                      <a:pPr algn="ctr"/>
                      <a:r>
                        <a:rPr kumimoji="0" lang="en-US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Pre- Calculus Honors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Elective</a:t>
                      </a:r>
                    </a:p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-or-</a:t>
                      </a:r>
                    </a:p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Physics I Honors (required to take IB Physics in 11/12)</a:t>
                      </a:r>
                    </a:p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514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417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B245F-8464-BD4B-954B-743C28A99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762000"/>
            <a:ext cx="647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Arial Black" panose="020B0A04020102020204" pitchFamily="34" charset="0"/>
              </a:rPr>
              <a:t>Year 3 Diploma Years 11</a:t>
            </a:r>
            <a:r>
              <a:rPr lang="en-US" altLang="en-US" sz="2800" baseline="30000">
                <a:latin typeface="Arial Black" panose="020B0A04020102020204" pitchFamily="34" charset="0"/>
              </a:rPr>
              <a:t>th</a:t>
            </a:r>
            <a:r>
              <a:rPr lang="en-US" altLang="en-US" sz="2800">
                <a:latin typeface="Arial Black" panose="020B0A04020102020204" pitchFamily="34" charset="0"/>
              </a:rPr>
              <a:t> Grade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C95A22-3487-6D4E-A114-7C4367F23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137733"/>
              </p:ext>
            </p:extLst>
          </p:nvPr>
        </p:nvGraphicFramePr>
        <p:xfrm>
          <a:off x="85723" y="1371599"/>
          <a:ext cx="8972553" cy="524495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85883">
                  <a:extLst>
                    <a:ext uri="{9D8B030D-6E8A-4147-A177-3AD203B41FA5}">
                      <a16:colId xmlns:a16="http://schemas.microsoft.com/office/drawing/2014/main" val="3403260661"/>
                    </a:ext>
                  </a:extLst>
                </a:gridCol>
                <a:gridCol w="1177705">
                  <a:extLst>
                    <a:ext uri="{9D8B030D-6E8A-4147-A177-3AD203B41FA5}">
                      <a16:colId xmlns:a16="http://schemas.microsoft.com/office/drawing/2014/main" val="2697194428"/>
                    </a:ext>
                  </a:extLst>
                </a:gridCol>
                <a:gridCol w="1253684">
                  <a:extLst>
                    <a:ext uri="{9D8B030D-6E8A-4147-A177-3AD203B41FA5}">
                      <a16:colId xmlns:a16="http://schemas.microsoft.com/office/drawing/2014/main" val="275173338"/>
                    </a:ext>
                  </a:extLst>
                </a:gridCol>
                <a:gridCol w="1416720">
                  <a:extLst>
                    <a:ext uri="{9D8B030D-6E8A-4147-A177-3AD203B41FA5}">
                      <a16:colId xmlns:a16="http://schemas.microsoft.com/office/drawing/2014/main" val="417615555"/>
                    </a:ext>
                  </a:extLst>
                </a:gridCol>
                <a:gridCol w="1348213">
                  <a:extLst>
                    <a:ext uri="{9D8B030D-6E8A-4147-A177-3AD203B41FA5}">
                      <a16:colId xmlns:a16="http://schemas.microsoft.com/office/drawing/2014/main" val="1764603523"/>
                    </a:ext>
                  </a:extLst>
                </a:gridCol>
                <a:gridCol w="1345915">
                  <a:extLst>
                    <a:ext uri="{9D8B030D-6E8A-4147-A177-3AD203B41FA5}">
                      <a16:colId xmlns:a16="http://schemas.microsoft.com/office/drawing/2014/main" val="3538416089"/>
                    </a:ext>
                  </a:extLst>
                </a:gridCol>
                <a:gridCol w="1044433">
                  <a:extLst>
                    <a:ext uri="{9D8B030D-6E8A-4147-A177-3AD203B41FA5}">
                      <a16:colId xmlns:a16="http://schemas.microsoft.com/office/drawing/2014/main" val="4168141303"/>
                    </a:ext>
                  </a:extLst>
                </a:gridCol>
              </a:tblGrid>
              <a:tr h="1458657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One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Two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Three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Individuals and Societies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Four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 Sciences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Five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Mathematics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Six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Seventh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33031"/>
                  </a:ext>
                </a:extLst>
              </a:tr>
              <a:tr h="378630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 English Literature and </a:t>
                      </a:r>
                    </a:p>
                    <a:p>
                      <a:pPr algn="ctr"/>
                      <a:r>
                        <a:rPr lang="en-US" sz="20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Composi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en-US" sz="20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tion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Spanish  IV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 or HL)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French IV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 or HL)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History of the Americas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 or HL)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*If SL=1 year course with an elective option in grade 12</a:t>
                      </a:r>
                    </a:p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Biology I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 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AP Biology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(HL) </a:t>
                      </a:r>
                    </a:p>
                    <a:p>
                      <a:pPr algn="ctr"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and/or                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AP Chemistry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and/or </a:t>
                      </a:r>
                    </a:p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Physics I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(SL or HL)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Math Apps </a:t>
                      </a: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 </a:t>
                      </a:r>
                    </a:p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                AP Calculus AB </a:t>
                      </a: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 </a:t>
                      </a:r>
                    </a:p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                 AP Calculus BC </a:t>
                      </a: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(HL)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AP Psychology 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</a:t>
                      </a: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-or-</a:t>
                      </a: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IB Theatre I 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-or-</a:t>
                      </a: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Music I 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-or-</a:t>
                      </a: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Art I</a:t>
                      </a:r>
                    </a:p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-or-</a:t>
                      </a: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2nd IB Science </a:t>
                      </a:r>
                    </a:p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IB Theory of Know-ledge </a:t>
                      </a:r>
                    </a:p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514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892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B245F-8464-BD4B-954B-743C28A99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85725"/>
            <a:ext cx="6477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Arial Black" panose="020B0A04020102020204" pitchFamily="34" charset="0"/>
              </a:rPr>
              <a:t>Year 4 Diploma Years 12</a:t>
            </a:r>
            <a:r>
              <a:rPr lang="en-US" altLang="en-US" sz="2800" baseline="30000">
                <a:latin typeface="Arial Black" panose="020B0A04020102020204" pitchFamily="34" charset="0"/>
              </a:rPr>
              <a:t>th</a:t>
            </a:r>
            <a:r>
              <a:rPr lang="en-US" altLang="en-US" sz="2800">
                <a:latin typeface="Arial Black" panose="020B0A04020102020204" pitchFamily="34" charset="0"/>
              </a:rPr>
              <a:t> Grade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C95A22-3487-6D4E-A114-7C4367F23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554741"/>
              </p:ext>
            </p:extLst>
          </p:nvPr>
        </p:nvGraphicFramePr>
        <p:xfrm>
          <a:off x="102742" y="708212"/>
          <a:ext cx="8917967" cy="619640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32067">
                  <a:extLst>
                    <a:ext uri="{9D8B030D-6E8A-4147-A177-3AD203B41FA5}">
                      <a16:colId xmlns:a16="http://schemas.microsoft.com/office/drawing/2014/main" val="3403260661"/>
                    </a:ext>
                  </a:extLst>
                </a:gridCol>
                <a:gridCol w="1306479">
                  <a:extLst>
                    <a:ext uri="{9D8B030D-6E8A-4147-A177-3AD203B41FA5}">
                      <a16:colId xmlns:a16="http://schemas.microsoft.com/office/drawing/2014/main" val="2697194428"/>
                    </a:ext>
                  </a:extLst>
                </a:gridCol>
                <a:gridCol w="1355503">
                  <a:extLst>
                    <a:ext uri="{9D8B030D-6E8A-4147-A177-3AD203B41FA5}">
                      <a16:colId xmlns:a16="http://schemas.microsoft.com/office/drawing/2014/main" val="275173338"/>
                    </a:ext>
                  </a:extLst>
                </a:gridCol>
                <a:gridCol w="1408101">
                  <a:extLst>
                    <a:ext uri="{9D8B030D-6E8A-4147-A177-3AD203B41FA5}">
                      <a16:colId xmlns:a16="http://schemas.microsoft.com/office/drawing/2014/main" val="417615555"/>
                    </a:ext>
                  </a:extLst>
                </a:gridCol>
                <a:gridCol w="1408099">
                  <a:extLst>
                    <a:ext uri="{9D8B030D-6E8A-4147-A177-3AD203B41FA5}">
                      <a16:colId xmlns:a16="http://schemas.microsoft.com/office/drawing/2014/main" val="1764603523"/>
                    </a:ext>
                  </a:extLst>
                </a:gridCol>
                <a:gridCol w="1323266">
                  <a:extLst>
                    <a:ext uri="{9D8B030D-6E8A-4147-A177-3AD203B41FA5}">
                      <a16:colId xmlns:a16="http://schemas.microsoft.com/office/drawing/2014/main" val="3538416089"/>
                    </a:ext>
                  </a:extLst>
                </a:gridCol>
                <a:gridCol w="984452">
                  <a:extLst>
                    <a:ext uri="{9D8B030D-6E8A-4147-A177-3AD203B41FA5}">
                      <a16:colId xmlns:a16="http://schemas.microsoft.com/office/drawing/2014/main" val="4168141303"/>
                    </a:ext>
                  </a:extLst>
                </a:gridCol>
              </a:tblGrid>
              <a:tr h="1142103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One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Two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Three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Individuals and Societies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Four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 Sciences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Five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Mathematics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Six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Seventh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33031"/>
                  </a:ext>
                </a:extLst>
              </a:tr>
              <a:tr h="5007685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English IV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 or HL)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Spanish  V </a:t>
                      </a:r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(HL)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-or-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French V</a:t>
                      </a:r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IB </a:t>
                      </a:r>
                      <a:r>
                        <a:rPr lang="en-US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Contemp-orary</a:t>
                      </a: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History II</a:t>
                      </a:r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(HL)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*If student took SL Junior Year, an elective of their choice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Biology II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 </a:t>
                      </a:r>
                    </a:p>
                    <a:p>
                      <a:pPr algn="ctr" rtl="0" fontAlgn="ctr"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III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(HL) </a:t>
                      </a:r>
                    </a:p>
                    <a:p>
                      <a:pPr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   and/or  </a:t>
                      </a:r>
                    </a:p>
                    <a:p>
                      <a:pPr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Chemistry II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 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</a:t>
                      </a:r>
                    </a:p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(HL)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and/or</a:t>
                      </a:r>
                    </a:p>
                    <a:p>
                      <a:pPr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Physics II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 </a:t>
                      </a:r>
                    </a:p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III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(HL)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Math Apps II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</a:t>
                      </a:r>
                    </a:p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</a:t>
                      </a:r>
                    </a:p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Math Analysis II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</a:t>
                      </a:r>
                    </a:p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-or-</a:t>
                      </a:r>
                    </a:p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IB Math Analysis III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(HL)</a:t>
                      </a:r>
                    </a:p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</a:t>
                      </a:r>
                    </a:p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Math Apps III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(HL)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Psychology II (SL) or III (HL) 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IB Theatre II (SL) or III (HL) 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Music II (SL) or III (HL) 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Art II (SL) or III (HL)  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2nd IB Science 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Film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</a:t>
                      </a:r>
                    </a:p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Sports Exercise 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IB Theory of Know-ledge 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514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468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4668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>
                <a:latin typeface="Times New Roman" pitchFamily="18" charset="0"/>
                <a:cs typeface="Times New Roman" pitchFamily="18" charset="0"/>
              </a:rPr>
              <a:t>7 Subjects with Time built in to work in </a:t>
            </a:r>
            <a:br>
              <a:rPr lang="en-US" sz="4000" b="1">
                <a:latin typeface="Times New Roman" pitchFamily="18" charset="0"/>
                <a:cs typeface="Times New Roman" pitchFamily="18" charset="0"/>
              </a:rPr>
            </a:br>
            <a:r>
              <a:rPr lang="en-US" sz="4000" b="1">
                <a:latin typeface="Times New Roman" pitchFamily="18" charset="0"/>
                <a:cs typeface="Times New Roman" pitchFamily="18" charset="0"/>
              </a:rPr>
              <a:t>Study Groups with Faculty Mentors!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7276066"/>
              </p:ext>
            </p:extLst>
          </p:nvPr>
        </p:nvGraphicFramePr>
        <p:xfrm>
          <a:off x="287676" y="2150081"/>
          <a:ext cx="8655978" cy="4633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046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itchFamily="18" charset="0"/>
                          <a:cs typeface="Times New Roman" pitchFamily="18" charset="0"/>
                        </a:rPr>
                        <a:t>A Day</a:t>
                      </a:r>
                    </a:p>
                    <a:p>
                      <a:pPr algn="ctr"/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itchFamily="18" charset="0"/>
                          <a:cs typeface="Times New Roman" pitchFamily="18" charset="0"/>
                        </a:rPr>
                        <a:t>B Day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itchFamily="18" charset="0"/>
                          <a:cs typeface="Times New Roman" pitchFamily="18" charset="0"/>
                        </a:rPr>
                        <a:t>C Day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311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Pre-Diploma French</a:t>
                      </a:r>
                      <a:r>
                        <a:rPr lang="en-US" sz="1800" baseline="0">
                          <a:latin typeface="Times New Roman" pitchFamily="18" charset="0"/>
                          <a:cs typeface="Times New Roman" pitchFamily="18" charset="0"/>
                        </a:rPr>
                        <a:t> II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en-US" sz="1200" baseline="0">
                          <a:latin typeface="Times New Roman" pitchFamily="18" charset="0"/>
                          <a:cs typeface="Times New Roman" pitchFamily="18" charset="0"/>
                        </a:rPr>
                        <a:t>Same period every day.</a:t>
                      </a:r>
                    </a:p>
                    <a:p>
                      <a:pPr marL="342900" indent="-342900" algn="ctr">
                        <a:buNone/>
                      </a:pPr>
                      <a:endParaRPr lang="en-US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Pre-Diploma French</a:t>
                      </a:r>
                      <a:r>
                        <a:rPr lang="en-US" sz="1800" baseline="0">
                          <a:latin typeface="Times New Roman" pitchFamily="18" charset="0"/>
                          <a:cs typeface="Times New Roman" pitchFamily="18" charset="0"/>
                        </a:rPr>
                        <a:t> II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en-US" sz="1200" baseline="0">
                          <a:latin typeface="Times New Roman" pitchFamily="18" charset="0"/>
                          <a:cs typeface="Times New Roman" pitchFamily="18" charset="0"/>
                        </a:rPr>
                        <a:t>Same period every day.</a:t>
                      </a:r>
                      <a:endParaRPr lang="en-US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Pre-Diploma French</a:t>
                      </a:r>
                      <a:r>
                        <a:rPr lang="en-US" sz="1800" baseline="0">
                          <a:latin typeface="Times New Roman" pitchFamily="18" charset="0"/>
                          <a:cs typeface="Times New Roman" pitchFamily="18" charset="0"/>
                        </a:rPr>
                        <a:t> II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en-US" sz="1200" baseline="0">
                          <a:latin typeface="Times New Roman" pitchFamily="18" charset="0"/>
                          <a:cs typeface="Times New Roman" pitchFamily="18" charset="0"/>
                        </a:rPr>
                        <a:t>Same period every day.</a:t>
                      </a:r>
                      <a:endParaRPr lang="en-US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115">
                <a:tc>
                  <a:txBody>
                    <a:bodyPr/>
                    <a:lstStyle/>
                    <a:p>
                      <a:pPr marL="342900" indent="-342900">
                        <a:buAutoNum type="arabicPeriod" startAt="2"/>
                      </a:pPr>
                      <a:r>
                        <a:rPr lang="en-US" sz="1800" baseline="0">
                          <a:latin typeface="Times New Roman" pitchFamily="18" charset="0"/>
                          <a:cs typeface="Times New Roman" pitchFamily="18" charset="0"/>
                        </a:rPr>
                        <a:t>Elective </a:t>
                      </a:r>
                      <a:endParaRPr lang="en-US" sz="1200" baseline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latin typeface="Times New Roman" pitchFamily="18" charset="0"/>
                          <a:cs typeface="Times New Roman" pitchFamily="18" charset="0"/>
                        </a:rPr>
                        <a:t>   Your choice from the PHU list</a:t>
                      </a:r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ctr">
                        <a:buNone/>
                      </a:pPr>
                      <a:endParaRPr lang="en-US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 startAt="2"/>
                      </a:pPr>
                      <a:r>
                        <a:rPr lang="en-US" sz="1800" baseline="0">
                          <a:latin typeface="Times New Roman" pitchFamily="18" charset="0"/>
                          <a:cs typeface="Times New Roman" pitchFamily="18" charset="0"/>
                        </a:rPr>
                        <a:t>Elective 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en-US" sz="1400" baseline="0">
                          <a:latin typeface="Times New Roman" pitchFamily="18" charset="0"/>
                          <a:cs typeface="Times New Roman" pitchFamily="18" charset="0"/>
                        </a:rPr>
                        <a:t>   Your choice from the PHU list</a:t>
                      </a:r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 startAt="2"/>
                      </a:pPr>
                      <a:r>
                        <a:rPr lang="en-US" sz="1800" baseline="0">
                          <a:latin typeface="Times New Roman" pitchFamily="18" charset="0"/>
                          <a:cs typeface="Times New Roman" pitchFamily="18" charset="0"/>
                        </a:rPr>
                        <a:t>Elective 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en-US" sz="1400" baseline="0">
                          <a:latin typeface="Times New Roman" pitchFamily="18" charset="0"/>
                          <a:cs typeface="Times New Roman" pitchFamily="18" charset="0"/>
                        </a:rPr>
                        <a:t>   Your choice from the PHU list</a:t>
                      </a:r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528">
                <a:tc>
                  <a:txBody>
                    <a:bodyPr/>
                    <a:lstStyle/>
                    <a:p>
                      <a:pPr marL="342900" indent="-342900">
                        <a:buAutoNum type="arabicPeriod" startAt="3"/>
                      </a:pPr>
                      <a:r>
                        <a:rPr lang="en-US" sz="1800" baseline="0">
                          <a:latin typeface="Times New Roman" pitchFamily="18" charset="0"/>
                          <a:cs typeface="Times New Roman" pitchFamily="18" charset="0"/>
                        </a:rPr>
                        <a:t>Academic Research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400" baseline="0">
                          <a:latin typeface="Times New Roman" pitchFamily="18" charset="0"/>
                          <a:cs typeface="Times New Roman" pitchFamily="18" charset="0"/>
                        </a:rPr>
                        <a:t>        Rotation of your core classes</a:t>
                      </a:r>
                    </a:p>
                    <a:p>
                      <a:pPr marL="0" indent="0">
                        <a:buNone/>
                      </a:pPr>
                      <a:endParaRPr lang="en-US" sz="1800" baseline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  <a:defRPr/>
                      </a:pPr>
                      <a:r>
                        <a:rPr lang="en-US" sz="1800" baseline="0">
                          <a:latin typeface="Times New Roman" pitchFamily="18" charset="0"/>
                          <a:cs typeface="Times New Roman" pitchFamily="18" charset="0"/>
                        </a:rPr>
                        <a:t>Academic Research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latin typeface="Times New Roman" pitchFamily="18" charset="0"/>
                          <a:cs typeface="Times New Roman" pitchFamily="18" charset="0"/>
                        </a:rPr>
                        <a:t>        Rotation of your core classes</a:t>
                      </a:r>
                    </a:p>
                  </a:txBody>
                  <a:tcPr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 startAt="3"/>
                      </a:pPr>
                      <a:r>
                        <a:rPr lang="en-US" sz="1800" baseline="0">
                          <a:latin typeface="Times New Roman" pitchFamily="18" charset="0"/>
                          <a:cs typeface="Times New Roman" pitchFamily="18" charset="0"/>
                        </a:rPr>
                        <a:t>Academic Research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400" baseline="0">
                          <a:latin typeface="Times New Roman" pitchFamily="18" charset="0"/>
                          <a:cs typeface="Times New Roman" pitchFamily="18" charset="0"/>
                        </a:rPr>
                        <a:t>        Rotation of your core classes</a:t>
                      </a:r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651"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4/5.  AP World History</a:t>
                      </a:r>
                    </a:p>
                  </a:txBody>
                  <a:tcPr marT="45723" marB="45723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4/5.  IB MYP Algebra II Hon</a:t>
                      </a:r>
                    </a:p>
                  </a:txBody>
                  <a:tcPr marT="45723" marB="4572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sz="1800">
                          <a:latin typeface="Times New Roman"/>
                          <a:cs typeface="Times New Roman"/>
                        </a:rPr>
                        <a:t>4/5.  Pre-IB Biology I</a:t>
                      </a:r>
                    </a:p>
                  </a:txBody>
                  <a:tcPr marT="45723" marB="45723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651"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/>
                          <a:cs typeface="Times New Roman"/>
                        </a:rPr>
                        <a:t>6/7.  Pre-IB English II</a:t>
                      </a:r>
                    </a:p>
                  </a:txBody>
                  <a:tcPr marT="45723" marB="4572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6/7.  Approaches to Learning </a:t>
                      </a:r>
                    </a:p>
                  </a:txBody>
                  <a:tcPr marT="45723" marB="45723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/>
                          <a:cs typeface="Times New Roman"/>
                        </a:rPr>
                        <a:t>6/7.  Diploma Support</a:t>
                      </a:r>
                    </a:p>
                    <a:p>
                      <a:endParaRPr lang="en-US" sz="1800">
                        <a:latin typeface="Times New Roman"/>
                        <a:cs typeface="Times New Roman"/>
                      </a:endParaRPr>
                    </a:p>
                  </a:txBody>
                  <a:tcPr marT="45723" marB="45723"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531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457200" y="704849"/>
            <a:ext cx="8229600" cy="1230313"/>
          </a:xfrm>
        </p:spPr>
        <p:txBody>
          <a:bodyPr/>
          <a:lstStyle/>
          <a:p>
            <a:pPr algn="ctr" eaLnBrk="1" hangingPunct="1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Approaches to Learning Elective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 management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Study skills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Organization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Research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Stress reduction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Mini Extended Essay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Communication skills</a:t>
            </a:r>
            <a:endParaRPr lang="en-US" sz="3600"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8" name="Picture 2" descr="C:\Documents and Settings\pelletierme\Local Settings\Temporary Internet Files\Content.IE5\JT92R1MA\MC90015002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283" y="2344270"/>
            <a:ext cx="313531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C:\Documents and Settings\pelletierme\Local Settings\Temporary Internet Files\Content.IE5\JT92R1MA\MM900236503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535112"/>
            <a:ext cx="13716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 descr="C:\Documents and Settings\pelletierme\Local Settings\Temporary Internet Files\Content.IE5\2Y0N2AWM\MC90023082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4598988"/>
            <a:ext cx="213995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>
                <a:solidFill>
                  <a:srgbClr val="0070C0"/>
                </a:solidFill>
                <a:latin typeface="Times New Roman"/>
                <a:cs typeface="Times New Roman"/>
              </a:rPr>
              <a:t>Diploma Support Elective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3200" b="1" i="1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i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Faculty Mentor</a:t>
            </a:r>
            <a:endParaRPr lang="en-US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i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Collaborative Study Groups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i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Homework time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i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Research time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i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Group projects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i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Re-sit a class</a:t>
            </a:r>
            <a:endParaRPr lang="en-US" sz="3200" b="1" i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/>
          </a:p>
        </p:txBody>
      </p:sp>
      <p:pic>
        <p:nvPicPr>
          <p:cNvPr id="15365" name="Picture 2" descr="C:\Documents and Settings\pelletierme\Local Settings\Temporary Internet Files\Content.IE5\BUTN51GL\MC90043941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766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graduation cap&#10;&#10;Description automatically generated">
            <a:extLst>
              <a:ext uri="{FF2B5EF4-FFF2-40B4-BE49-F238E27FC236}">
                <a16:creationId xmlns:a16="http://schemas.microsoft.com/office/drawing/2014/main" id="{D4E1BE77-05CC-3F99-9691-A49009D44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459" y="54912"/>
            <a:ext cx="5259297" cy="6749763"/>
          </a:xfrm>
        </p:spPr>
      </p:pic>
    </p:spTree>
    <p:extLst>
      <p:ext uri="{BB962C8B-B14F-4D97-AF65-F5344CB8AC3E}">
        <p14:creationId xmlns:p14="http://schemas.microsoft.com/office/powerpoint/2010/main" val="24607399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3BBE46-1731-4D3B-B80B-EC1CFB54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3179064"/>
          </a:xfrm>
        </p:spPr>
        <p:txBody>
          <a:bodyPr/>
          <a:lstStyle/>
          <a:p>
            <a:pPr algn="ctr"/>
            <a:r>
              <a:rPr lang="en-US"/>
              <a:t>A Peak into our IB classrooms…</a:t>
            </a:r>
          </a:p>
        </p:txBody>
      </p:sp>
    </p:spTree>
    <p:extLst>
      <p:ext uri="{BB962C8B-B14F-4D97-AF65-F5344CB8AC3E}">
        <p14:creationId xmlns:p14="http://schemas.microsoft.com/office/powerpoint/2010/main" val="35960218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9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21DDF-A8FA-4E3C-B748-81842137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 week of hands on learning!  From labs in Pre-IB Chemistry to Socratic Seminars and Escape Rooms in IB History.  There was lots of problem solving and critical thinking had by all!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AB14D-EDA5-44B8-AEA1-A3C5B488A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" r="2" b="2519"/>
          <a:stretch/>
        </p:blipFill>
        <p:spPr>
          <a:xfrm>
            <a:off x="238226" y="321733"/>
            <a:ext cx="3120339" cy="222249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person, indoor, cluttered&#10;&#10;Description automatically generated">
            <a:extLst>
              <a:ext uri="{FF2B5EF4-FFF2-40B4-BE49-F238E27FC236}">
                <a16:creationId xmlns:a16="http://schemas.microsoft.com/office/drawing/2014/main" id="{98CE96DC-16ED-4E2D-859D-8342E891F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3" b="-1"/>
          <a:stretch/>
        </p:blipFill>
        <p:spPr>
          <a:xfrm rot="5400000">
            <a:off x="-117188" y="3060513"/>
            <a:ext cx="3831167" cy="3120339"/>
          </a:xfrm>
          <a:prstGeom prst="rect">
            <a:avLst/>
          </a:prstGeom>
        </p:spPr>
      </p:pic>
      <p:pic>
        <p:nvPicPr>
          <p:cNvPr id="11" name="Picture 10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76D4F0B7-A11F-4D86-90C5-90A6AD3F4A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3" r="11090" b="-3"/>
          <a:stretch/>
        </p:blipFill>
        <p:spPr>
          <a:xfrm>
            <a:off x="3479006" y="299364"/>
            <a:ext cx="2081485" cy="300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9299D-1ADF-422C-80D9-B048B2C313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r="19119" b="-3"/>
          <a:stretch/>
        </p:blipFill>
        <p:spPr>
          <a:xfrm>
            <a:off x="5681103" y="299363"/>
            <a:ext cx="3231516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247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27EB26B-2166-4050-899D-29672B4AA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2" r="44990"/>
          <a:stretch/>
        </p:blipFill>
        <p:spPr>
          <a:xfrm rot="5400000">
            <a:off x="1000125" y="-142875"/>
            <a:ext cx="2571750" cy="4572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1C1414-8F19-4519-A213-B21E425CA4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9" b="8812"/>
          <a:stretch/>
        </p:blipFill>
        <p:spPr>
          <a:xfrm>
            <a:off x="4572000" y="857257"/>
            <a:ext cx="4572000" cy="2571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54A4CB-69C2-45FB-AC02-74C203E6FD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2" b="9308"/>
          <a:stretch/>
        </p:blipFill>
        <p:spPr>
          <a:xfrm>
            <a:off x="15" y="3429000"/>
            <a:ext cx="4571985" cy="25717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496E9C-DB53-44D1-A0CF-840ACE2C0F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1" b="1509"/>
          <a:stretch/>
        </p:blipFill>
        <p:spPr>
          <a:xfrm>
            <a:off x="4572000" y="3429000"/>
            <a:ext cx="4572000" cy="25717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307436" y="2164437"/>
            <a:ext cx="2529128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978458" y="1835459"/>
            <a:ext cx="3187085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FE33E-22F9-4248-B79C-1EBF0435A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144" y="2928416"/>
            <a:ext cx="2713713" cy="1009290"/>
          </a:xfrm>
          <a:noFill/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>
                <a:solidFill>
                  <a:srgbClr val="080808"/>
                </a:solidFill>
              </a:rPr>
              <a:t>Labs are back! Mr. Briggs’ IB Bio classes applying their learning about the digestive system  </a:t>
            </a:r>
          </a:p>
        </p:txBody>
      </p:sp>
    </p:spTree>
    <p:extLst>
      <p:ext uri="{BB962C8B-B14F-4D97-AF65-F5344CB8AC3E}">
        <p14:creationId xmlns:p14="http://schemas.microsoft.com/office/powerpoint/2010/main" val="1809099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111A6-2B91-4D72-BB12-D33D7146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1900">
                <a:solidFill>
                  <a:srgbClr val="FFFFFF"/>
                </a:solidFill>
              </a:rPr>
              <a:t>Socratic Seminar in IB Literature:</a:t>
            </a:r>
            <a:br>
              <a:rPr lang="en-US" sz="1900">
                <a:solidFill>
                  <a:srgbClr val="FFFFFF"/>
                </a:solidFill>
              </a:rPr>
            </a:br>
            <a:r>
              <a:rPr lang="en-US" sz="1900">
                <a:solidFill>
                  <a:srgbClr val="FFFFFF"/>
                </a:solidFill>
              </a:rPr>
              <a:t>Making connections across multiple mediums of text with Kafka’s </a:t>
            </a:r>
            <a:r>
              <a:rPr lang="en-US" sz="1900" i="1">
                <a:solidFill>
                  <a:srgbClr val="FFFFFF"/>
                </a:solidFill>
              </a:rPr>
              <a:t>Metamorphosis</a:t>
            </a:r>
            <a:r>
              <a:rPr lang="en-US" sz="1900">
                <a:solidFill>
                  <a:srgbClr val="FFFFFF"/>
                </a:solidFill>
              </a:rPr>
              <a:t>, the myth of Sisyphus, and a clip from Orsin Wells’ “The Trial”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301267-793F-4BD4-9697-C22B372F5D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-1" b="-1"/>
          <a:stretch/>
        </p:blipFill>
        <p:spPr>
          <a:xfrm>
            <a:off x="240030" y="558657"/>
            <a:ext cx="4091937" cy="349578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526879-325E-4286-9D7A-48D014D20A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10009"/>
          <a:stretch/>
        </p:blipFill>
        <p:spPr>
          <a:xfrm>
            <a:off x="4812032" y="444320"/>
            <a:ext cx="4091938" cy="37244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552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Successful IB Students Continue to Develop These Characteristics:</a:t>
            </a:r>
          </a:p>
        </p:txBody>
      </p:sp>
      <p:sp>
        <p:nvSpPr>
          <p:cNvPr id="17411" name="Content Placeholder 6"/>
          <p:cNvSpPr>
            <a:spLocks noGrp="1"/>
          </p:cNvSpPr>
          <p:nvPr>
            <p:ph idx="1"/>
          </p:nvPr>
        </p:nvSpPr>
        <p:spPr>
          <a:xfrm>
            <a:off x="304800" y="1935163"/>
            <a:ext cx="8656200" cy="4389437"/>
          </a:xfrm>
        </p:spPr>
        <p:txBody>
          <a:bodyPr/>
          <a:lstStyle/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Their desire to be a lifelong learner &amp; grow their knowledge</a:t>
            </a:r>
          </a:p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Using time efficiently (e.g., planner, timely submission of work, good use of academic support times)</a:t>
            </a:r>
          </a:p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Taking notes as a habit (organized, structured folders/binders)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Preparing for class (materials, readings, work)</a:t>
            </a:r>
          </a:p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Balancing activities and extracurriculars with academics </a:t>
            </a:r>
          </a:p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Asking for help when needed</a:t>
            </a:r>
          </a:p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Working diligently and consistently </a:t>
            </a:r>
          </a:p>
          <a:p>
            <a:r>
              <a:rPr lang="en-US" altLang="en-US">
                <a:latin typeface="Times New Roman"/>
                <a:cs typeface="Times New Roman"/>
              </a:rPr>
              <a:t>Being an active member of their community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04800" y="617444"/>
            <a:ext cx="83820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What This Leads To: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47675" y="1900518"/>
            <a:ext cx="8239125" cy="533848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Students can earn the IB Diploma                 	</a:t>
            </a:r>
          </a:p>
          <a:p>
            <a:pPr marL="809625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b="1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international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credential recognized around the world</a:t>
            </a:r>
          </a:p>
          <a:p>
            <a:pPr marL="809625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It opens doors to college and career</a:t>
            </a:r>
          </a:p>
          <a:p>
            <a:pPr marL="352425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Earn the IB Diploma </a:t>
            </a: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addition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to your </a:t>
            </a:r>
          </a:p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Florida Diploma 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IB dipl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713" y="4629071"/>
            <a:ext cx="2773680" cy="201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666283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1915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Florida Bright Futures</a:t>
            </a:r>
            <a:endParaRPr lang="en-US" alt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76200" y="1803401"/>
            <a:ext cx="8763000" cy="50546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640080" lvl="1" indent="-246380" eaLnBrk="1" fontAlgn="auto" hangingPunct="1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Students who receive their IB diploma (based on exams taken prior to high school graduation) receive top level of Bright Futures = 100% tuition and fees paid for by the state</a:t>
            </a:r>
            <a:endParaRPr lang="en-US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640080" lvl="1" indent="-246380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*****************************************************</a:t>
            </a:r>
          </a:p>
          <a:p>
            <a:pPr marL="640080" lvl="1" indent="-246380" eaLnBrk="1" fontAlgn="auto" hangingPunct="1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 strongly encourage students to volunteer during 9</a:t>
            </a:r>
            <a:r>
              <a:rPr lang="en-US" b="1" baseline="30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10</a:t>
            </a:r>
            <a:r>
              <a:rPr lang="en-US" b="1" baseline="30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grade for Bright Futures, but it is not a requirement.  If for some reason a student does not complete the IB curriculum, we hope that we have provided them with an opportunity to begin/finish their Bright Futures volunteer hours with us and not leave empty-handed!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95338"/>
            <a:ext cx="14478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3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01600" y="1582738"/>
            <a:ext cx="954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8425" y="1831975"/>
            <a:ext cx="952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2713" y="3981450"/>
            <a:ext cx="954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12713" y="5310188"/>
            <a:ext cx="954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4" name="TextBox 9"/>
          <p:cNvSpPr txBox="1">
            <a:spLocks noChangeArrowheads="1"/>
          </p:cNvSpPr>
          <p:nvPr/>
        </p:nvSpPr>
        <p:spPr bwMode="auto">
          <a:xfrm>
            <a:off x="488950" y="488950"/>
            <a:ext cx="8350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(From a national survey among US IB students conducted by IB in 2012)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0825" y="2362200"/>
            <a:ext cx="9525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5113" y="3429000"/>
            <a:ext cx="95408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5113" y="3733800"/>
            <a:ext cx="95408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5113" y="6629400"/>
            <a:ext cx="95408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5113" y="5029200"/>
            <a:ext cx="95408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5105400" y="914400"/>
            <a:ext cx="1676400" cy="533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EEEE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522771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728EB-D0D7-4054-9478-3E3330A4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2" y="154296"/>
            <a:ext cx="8969188" cy="984222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US" sz="3200"/>
              <a:t>IB Students are Accepted at a higher rate into College and have a higher rate of success once there</a:t>
            </a:r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F3467B74-5193-45A9-BADA-0609C0534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2" y="1269558"/>
            <a:ext cx="7153793" cy="55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301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772C-4CD7-44AE-BDC1-F407A295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Credits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E6CAC-A9F2-4170-A47F-F2C732070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IB students have the opportunity to earn up to 45 college credits</a:t>
            </a:r>
          </a:p>
          <a:p>
            <a:r>
              <a:rPr lang="en-US"/>
              <a:t>This allows students to take more electives in college, double major, and/or graduate early</a:t>
            </a:r>
          </a:p>
          <a:p>
            <a:r>
              <a:rPr lang="en-US"/>
              <a:t>By taking college level courses in high school, colleges can be confident students are prepared for college success and this weighs in the acceptance process</a:t>
            </a:r>
          </a:p>
        </p:txBody>
      </p:sp>
    </p:spTree>
    <p:extLst>
      <p:ext uri="{BB962C8B-B14F-4D97-AF65-F5344CB8AC3E}">
        <p14:creationId xmlns:p14="http://schemas.microsoft.com/office/powerpoint/2010/main" val="3105286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5870B-7F15-478F-B69D-AD3F3977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/>
              <a:t>Nationally Honored Extracurricular Opportunities</a:t>
            </a:r>
          </a:p>
        </p:txBody>
      </p:sp>
      <p:pic>
        <p:nvPicPr>
          <p:cNvPr id="3" name="Picture 4" descr="A picture containing text, screenshot, person&#10;&#10;Description automatically generated">
            <a:extLst>
              <a:ext uri="{FF2B5EF4-FFF2-40B4-BE49-F238E27FC236}">
                <a16:creationId xmlns:a16="http://schemas.microsoft.com/office/drawing/2014/main" id="{9BCCB592-D228-0ADB-3A8B-185BF4D5A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71" y="2671919"/>
            <a:ext cx="4249055" cy="3201445"/>
          </a:xfrm>
          <a:prstGeom prst="rect">
            <a:avLst/>
          </a:prstGeom>
        </p:spPr>
      </p:pic>
      <p:pic>
        <p:nvPicPr>
          <p:cNvPr id="5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7C9939-2C69-BCAD-261F-D76450440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85" y="1758712"/>
            <a:ext cx="4022271" cy="2760005"/>
          </a:xfrm>
          <a:prstGeom prst="rect">
            <a:avLst/>
          </a:prstGeom>
        </p:spPr>
      </p:pic>
      <p:pic>
        <p:nvPicPr>
          <p:cNvPr id="4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6C324CE-B142-E28E-D620-7016C8B3D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186" y="4589690"/>
            <a:ext cx="3895269" cy="21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081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2B0648-D2E1-4D5F-822C-CBE72289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399" cy="753036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Where are PHUHS IB Alumni?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80D90C-E9BE-463A-A673-FC7F9837B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10354" y="1017106"/>
            <a:ext cx="13623532" cy="578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67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98D66-08D1-4C34-AA5B-97025031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5800"/>
            <a:ext cx="8305800" cy="1543050"/>
          </a:xfrm>
        </p:spPr>
        <p:txBody>
          <a:bodyPr/>
          <a:lstStyle/>
          <a:p>
            <a:pPr algn="ctr"/>
            <a:r>
              <a:rPr lang="en-US" sz="5400"/>
              <a:t>Will I be able to do </a:t>
            </a:r>
            <a:br>
              <a:rPr lang="en-US" sz="5400"/>
            </a:br>
            <a:r>
              <a:rPr lang="en-US" sz="5400"/>
              <a:t>other things too?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F7C07-3430-4808-B723-B7B36A0E0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/>
          <a:lstStyle/>
          <a:p>
            <a:pPr marL="0" lvl="0" indent="0" algn="ctr" defTabSz="457200" eaLnBrk="1" hangingPunct="1">
              <a:buClrTx/>
              <a:buSzTx/>
              <a:buNone/>
              <a:defRPr/>
            </a:pPr>
            <a:r>
              <a:rPr lang="en-US"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PHU Pre-IB and IB Diploma Students</a:t>
            </a:r>
          </a:p>
          <a:p>
            <a:pPr marL="0" lvl="0" indent="0" algn="ctr" defTabSz="457200" eaLnBrk="1" hangingPunct="1">
              <a:buClrTx/>
              <a:buSzTx/>
              <a:buNone/>
              <a:defRPr/>
            </a:pPr>
            <a:r>
              <a:rPr lang="en-US"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i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PARTICIPATE</a:t>
            </a:r>
            <a:r>
              <a:rPr lang="en-US"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b="1" i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LEAD </a:t>
            </a:r>
          </a:p>
          <a:p>
            <a:pPr marL="0" lvl="0" indent="0" algn="ctr" defTabSz="457200" eaLnBrk="1" hangingPunct="1">
              <a:buClrTx/>
              <a:buSzTx/>
              <a:buNone/>
              <a:defRPr/>
            </a:pPr>
            <a:r>
              <a:rPr lang="en-US"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in just about </a:t>
            </a:r>
            <a:r>
              <a:rPr lang="en-US" sz="2800" b="1" i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EVERY CLUB </a:t>
            </a:r>
          </a:p>
          <a:p>
            <a:pPr marL="0" lvl="0" indent="0" algn="ctr" defTabSz="457200" eaLnBrk="1" hangingPunct="1">
              <a:buClrTx/>
              <a:buSzTx/>
              <a:buNone/>
              <a:defRPr/>
            </a:pPr>
            <a:r>
              <a:rPr lang="en-US"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800" b="1" i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EVERY SPORT </a:t>
            </a:r>
          </a:p>
          <a:p>
            <a:pPr marL="0" lvl="0" indent="0" algn="ctr" defTabSz="457200" eaLnBrk="1" hangingPunct="1">
              <a:buClrTx/>
              <a:buSzTx/>
              <a:buNone/>
              <a:defRPr/>
            </a:pPr>
            <a:r>
              <a:rPr lang="en-US"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at the school!</a:t>
            </a:r>
          </a:p>
          <a:p>
            <a:pPr marL="0" lvl="0" indent="0" algn="ctr" defTabSz="457200" eaLnBrk="1" hangingPunct="1">
              <a:buClrTx/>
              <a:buSzTx/>
              <a:buNone/>
              <a:defRPr/>
            </a:pPr>
            <a:endParaRPr lang="en-US" sz="2800" b="1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lvl="0" indent="0" algn="ctr" defTabSz="457200" eaLnBrk="1" hangingPunct="1">
              <a:buClrTx/>
              <a:buSzTx/>
              <a:buNone/>
              <a:defRPr/>
            </a:pPr>
            <a:r>
              <a:rPr lang="en-US" sz="2800" b="1" i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Risk-Takers * Balanced * Principled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559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2725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b="1">
                <a:solidFill>
                  <a:srgbClr val="A50021"/>
                </a:solidFill>
              </a:rPr>
            </a:br>
            <a:r>
              <a:rPr lang="en-US" sz="49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Get Involved; IB students DO Have a Life outside of Academia!</a:t>
            </a:r>
            <a:endParaRPr lang="en-US" sz="49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Content Placeholder 17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16764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750" t="10000" r="6875" b="17778"/>
          <a:stretch/>
        </p:blipFill>
        <p:spPr>
          <a:xfrm>
            <a:off x="0" y="3887042"/>
            <a:ext cx="6248400" cy="300848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48" y="1910933"/>
            <a:ext cx="3019846" cy="202910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16" y="4208250"/>
            <a:ext cx="3553321" cy="270547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68369"/>
            <a:ext cx="3486548" cy="2518673"/>
          </a:xfrm>
          <a:prstGeom prst="rect">
            <a:avLst/>
          </a:prstGeom>
        </p:spPr>
      </p:pic>
      <p:pic>
        <p:nvPicPr>
          <p:cNvPr id="12290" name="Picture 2" descr="http://www.pcsb.org/cms/lib8/FL01903687/Centricity/ModuleInstance/27904/large/District%20Championships.JPG?rnd=0.8979403855735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25300"/>
            <a:ext cx="3697131" cy="246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A582-0BB7-4212-8037-9E6AAA34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grass, outdoor, person, sport&#10;&#10;Description automatically generated">
            <a:extLst>
              <a:ext uri="{FF2B5EF4-FFF2-40B4-BE49-F238E27FC236}">
                <a16:creationId xmlns:a16="http://schemas.microsoft.com/office/drawing/2014/main" id="{D9BBAF8A-29C5-4337-B680-5D2DF162D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1312"/>
            <a:ext cx="7390774" cy="4552951"/>
          </a:xfrm>
          <a:prstGeom prst="rect">
            <a:avLst/>
          </a:prstGeom>
        </p:spPr>
      </p:pic>
      <p:pic>
        <p:nvPicPr>
          <p:cNvPr id="8" name="Content Placeholder 7" descr="A picture containing grass, outdoor, person, sport&#10;&#10;Description automatically generated">
            <a:extLst>
              <a:ext uri="{FF2B5EF4-FFF2-40B4-BE49-F238E27FC236}">
                <a16:creationId xmlns:a16="http://schemas.microsoft.com/office/drawing/2014/main" id="{484B32E3-0DA9-4FB6-9757-EEFA2B979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83" y="3429000"/>
            <a:ext cx="5021532" cy="3347688"/>
          </a:xfrm>
        </p:spPr>
      </p:pic>
    </p:spTree>
    <p:extLst>
      <p:ext uri="{BB962C8B-B14F-4D97-AF65-F5344CB8AC3E}">
        <p14:creationId xmlns:p14="http://schemas.microsoft.com/office/powerpoint/2010/main" val="32583748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607-6655-4800-B1B7-E0D550D2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84A8FC-5EAA-4A79-B04E-65CCF4428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7245722" cy="3524431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781DB3F-3B2D-4DC8-8826-C92E1D598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085"/>
            <a:ext cx="8839200" cy="3604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EC9AC0-0AF9-4F38-A57C-F289C2CC4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739298"/>
            <a:ext cx="5486400" cy="31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166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85C0-1252-4EDD-ADAC-95CA65764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students participate in MANY activities!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61824-8073-4557-9E0D-1D5915F6C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/>
              <a:t>Marching Band and Chorus</a:t>
            </a:r>
          </a:p>
          <a:p>
            <a:r>
              <a:rPr lang="en-US"/>
              <a:t>Cross Country &amp; Track</a:t>
            </a:r>
          </a:p>
          <a:p>
            <a:r>
              <a:rPr lang="en-US"/>
              <a:t>Tennis Team</a:t>
            </a:r>
          </a:p>
          <a:p>
            <a:r>
              <a:rPr lang="en-US"/>
              <a:t>Soccer Team</a:t>
            </a:r>
          </a:p>
          <a:p>
            <a:r>
              <a:rPr lang="en-US"/>
              <a:t>Baseball Team</a:t>
            </a:r>
          </a:p>
          <a:p>
            <a:r>
              <a:rPr lang="en-US"/>
              <a:t>Swim &amp; Dive Team</a:t>
            </a:r>
          </a:p>
          <a:p>
            <a:r>
              <a:rPr lang="en-US"/>
              <a:t>Football Team</a:t>
            </a:r>
          </a:p>
          <a:p>
            <a:r>
              <a:rPr lang="en-US"/>
              <a:t>Theatre/School Musicals</a:t>
            </a:r>
          </a:p>
          <a:p>
            <a:r>
              <a:rPr lang="en-US"/>
              <a:t>Art</a:t>
            </a:r>
          </a:p>
          <a:p>
            <a:r>
              <a:rPr lang="en-US"/>
              <a:t>Model UN</a:t>
            </a:r>
          </a:p>
          <a:p>
            <a:r>
              <a:rPr lang="en-US"/>
              <a:t>Robotics</a:t>
            </a:r>
          </a:p>
          <a:p>
            <a:r>
              <a:rPr lang="en-US" err="1"/>
              <a:t>Tedx</a:t>
            </a:r>
            <a:endParaRPr lang="en-US"/>
          </a:p>
          <a:p>
            <a:r>
              <a:rPr lang="en-US"/>
              <a:t>FBLA</a:t>
            </a:r>
          </a:p>
          <a:p>
            <a:r>
              <a:rPr lang="en-US" err="1"/>
              <a:t>MuAlphaTheta</a:t>
            </a:r>
            <a:r>
              <a:rPr lang="en-US"/>
              <a:t> (math club)</a:t>
            </a:r>
          </a:p>
          <a:p>
            <a:r>
              <a:rPr lang="en-US"/>
              <a:t>National Honors Societies</a:t>
            </a:r>
          </a:p>
          <a:p>
            <a:r>
              <a:rPr lang="en-US"/>
              <a:t>And many more!</a:t>
            </a:r>
          </a:p>
        </p:txBody>
      </p:sp>
    </p:spTree>
    <p:extLst>
      <p:ext uri="{BB962C8B-B14F-4D97-AF65-F5344CB8AC3E}">
        <p14:creationId xmlns:p14="http://schemas.microsoft.com/office/powerpoint/2010/main" val="24647985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290732"/>
            <a:ext cx="5654512" cy="1424870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86E60-D3F9-4E4C-BC0F-BADD5C4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4413712"/>
            <a:ext cx="5122140" cy="646523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2100">
                <a:solidFill>
                  <a:srgbClr val="FFFFFF"/>
                </a:solidFill>
              </a:rPr>
              <a:t>IB Freshmen Pumpkin Painting Pop-up Party!</a:t>
            </a:r>
          </a:p>
        </p:txBody>
      </p:sp>
      <p:pic>
        <p:nvPicPr>
          <p:cNvPr id="9" name="Picture 8" descr="A group of people sitting at a table with pumpkins&#10;&#10;Description automatically generated">
            <a:extLst>
              <a:ext uri="{FF2B5EF4-FFF2-40B4-BE49-F238E27FC236}">
                <a16:creationId xmlns:a16="http://schemas.microsoft.com/office/drawing/2014/main" id="{83D057D9-06D4-4489-872A-4944FAE79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4" r="1" b="10156"/>
          <a:stretch/>
        </p:blipFill>
        <p:spPr>
          <a:xfrm>
            <a:off x="238227" y="1098551"/>
            <a:ext cx="2848178" cy="1507913"/>
          </a:xfrm>
          <a:prstGeom prst="rect">
            <a:avLst/>
          </a:prstGeom>
        </p:spPr>
      </p:pic>
      <p:pic>
        <p:nvPicPr>
          <p:cNvPr id="7" name="Picture 6" descr="Two women sitting at a table&#10;&#10;Description automatically generated">
            <a:extLst>
              <a:ext uri="{FF2B5EF4-FFF2-40B4-BE49-F238E27FC236}">
                <a16:creationId xmlns:a16="http://schemas.microsoft.com/office/drawing/2014/main" id="{DB61D75F-B8FE-4C2B-B0B6-662AABCEF2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243"/>
          <a:stretch/>
        </p:blipFill>
        <p:spPr>
          <a:xfrm>
            <a:off x="238226" y="2673823"/>
            <a:ext cx="2846070" cy="1510353"/>
          </a:xfrm>
          <a:prstGeom prst="rect">
            <a:avLst/>
          </a:prstGeom>
        </p:spPr>
      </p:pic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2C04563-AC5C-47E9-80D4-715D3DF0E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r="8514" b="1"/>
          <a:stretch/>
        </p:blipFill>
        <p:spPr>
          <a:xfrm rot="5400000">
            <a:off x="3032718" y="1217743"/>
            <a:ext cx="3083492" cy="2845104"/>
          </a:xfrm>
          <a:prstGeom prst="rect">
            <a:avLst/>
          </a:prstGeom>
        </p:spPr>
      </p:pic>
      <p:pic>
        <p:nvPicPr>
          <p:cNvPr id="11" name="Picture 10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C574A42C-B3C8-4BCC-AAF0-9C52B2E8D2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14" b="-3"/>
          <a:stretch/>
        </p:blipFill>
        <p:spPr>
          <a:xfrm>
            <a:off x="6064632" y="1098550"/>
            <a:ext cx="2848488" cy="3083491"/>
          </a:xfrm>
          <a:prstGeom prst="rect">
            <a:avLst/>
          </a:prstGeom>
        </p:spPr>
      </p:pic>
      <p:pic>
        <p:nvPicPr>
          <p:cNvPr id="13" name="Picture 12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66D82F01-7F09-432B-97FF-8F4FD35A14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0" r="1" b="11138"/>
          <a:stretch/>
        </p:blipFill>
        <p:spPr>
          <a:xfrm>
            <a:off x="238226" y="4251537"/>
            <a:ext cx="2846070" cy="1507913"/>
          </a:xfrm>
          <a:prstGeom prst="rect">
            <a:avLst/>
          </a:prstGeom>
        </p:spPr>
      </p:pic>
      <p:cxnSp>
        <p:nvCxnSpPr>
          <p:cNvPr id="26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1" y="5127823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6867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6276" y="4248868"/>
            <a:ext cx="3703453" cy="1022411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300"/>
              <a:t>Freshmen for the win! Most spirited for         IB Spirit Day #1</a:t>
            </a:r>
          </a:p>
        </p:txBody>
      </p:sp>
      <p:sp>
        <p:nvSpPr>
          <p:cNvPr id="62" name="Freeform: Shape 3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48913"/>
            <a:ext cx="2798064" cy="3551837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Freeform: Shape 3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87" y="854001"/>
            <a:ext cx="3182112" cy="1840619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 descr="A group of girls standing in a classroom&#10;&#10;Description automatically generated">
            <a:extLst>
              <a:ext uri="{FF2B5EF4-FFF2-40B4-BE49-F238E27FC236}">
                <a16:creationId xmlns:a16="http://schemas.microsoft.com/office/drawing/2014/main" id="{5597A902-6D05-4B48-8B08-3B467C10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r="2545" b="4"/>
          <a:stretch/>
        </p:blipFill>
        <p:spPr>
          <a:xfrm>
            <a:off x="934930" y="857258"/>
            <a:ext cx="2935224" cy="1713918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57771E4-844E-4841-B878-4A4EA3168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r="14212" b="-1"/>
          <a:stretch/>
        </p:blipFill>
        <p:spPr>
          <a:xfrm>
            <a:off x="15" y="2573498"/>
            <a:ext cx="2673464" cy="3427251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64" name="Oval 3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0725" y="1278237"/>
            <a:ext cx="2386584" cy="23865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9D42831-A516-46AE-81F9-F45002D4A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3" b="3"/>
          <a:stretch/>
        </p:blipFill>
        <p:spPr>
          <a:xfrm>
            <a:off x="4144169" y="1401681"/>
            <a:ext cx="2139696" cy="2139696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65" name="Freeform: Shape 3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4426" y="854002"/>
            <a:ext cx="2579574" cy="2662562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E6D704-7A4B-45DB-80E0-38641DDD24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2" r="4902" b="3"/>
          <a:stretch/>
        </p:blipFill>
        <p:spPr>
          <a:xfrm>
            <a:off x="6689071" y="854002"/>
            <a:ext cx="2454929" cy="2537918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66" name="Freeform: Shape 4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9499" y="3787813"/>
            <a:ext cx="2244502" cy="2212937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 descr="A group of people standing in a classroom&#10;&#10;Description automatically generated">
            <a:extLst>
              <a:ext uri="{FF2B5EF4-FFF2-40B4-BE49-F238E27FC236}">
                <a16:creationId xmlns:a16="http://schemas.microsoft.com/office/drawing/2014/main" id="{87EE14FE-5B85-4AD5-8DE5-CBB341944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r="20503" b="1"/>
          <a:stretch/>
        </p:blipFill>
        <p:spPr>
          <a:xfrm>
            <a:off x="7022412" y="3910741"/>
            <a:ext cx="2121574" cy="2090009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8367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94BDC53F-C165-4FAD-8A64-22F29A92C1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" r="-4" b="12217"/>
          <a:stretch/>
        </p:blipFill>
        <p:spPr>
          <a:xfrm>
            <a:off x="750094" y="2651523"/>
            <a:ext cx="1984772" cy="1165622"/>
          </a:xfrm>
          <a:prstGeom prst="rect">
            <a:avLst/>
          </a:prstGeom>
        </p:spPr>
      </p:pic>
      <p:pic>
        <p:nvPicPr>
          <p:cNvPr id="31" name="Picture 3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9A469B4-533B-4813-8DE8-31455B7B7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1" r="-4" b="1971"/>
          <a:stretch/>
        </p:blipFill>
        <p:spPr>
          <a:xfrm>
            <a:off x="2786062" y="2651523"/>
            <a:ext cx="1968104" cy="11656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6E6857-EC72-4D63-B93F-C8CFECAA28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0" r="-4" b="3154"/>
          <a:stretch/>
        </p:blipFill>
        <p:spPr>
          <a:xfrm>
            <a:off x="4806554" y="2651523"/>
            <a:ext cx="1960960" cy="1165622"/>
          </a:xfrm>
          <a:prstGeom prst="rect">
            <a:avLst/>
          </a:prstGeom>
        </p:spPr>
      </p:pic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F79787E2-3297-4765-88B9-3D1C21517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10" y="2651523"/>
            <a:ext cx="1574006" cy="1165622"/>
          </a:xfr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A391399-AA37-4D39-835D-3334344535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r="-3" b="7131"/>
          <a:stretch/>
        </p:blipFill>
        <p:spPr>
          <a:xfrm>
            <a:off x="268578" y="3869532"/>
            <a:ext cx="3015166" cy="17654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960BC6-A666-4823-865F-E9BB3FCBE8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" r="-4" b="17628"/>
          <a:stretch/>
        </p:blipFill>
        <p:spPr>
          <a:xfrm>
            <a:off x="3336131" y="3869532"/>
            <a:ext cx="2935819" cy="17654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DD3267-768E-405C-ABCC-AE9F3F77FD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0830"/>
          <a:stretch/>
        </p:blipFill>
        <p:spPr>
          <a:xfrm>
            <a:off x="6324336" y="3869532"/>
            <a:ext cx="2550348" cy="1765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903FA2-B592-4034-8106-A42DEAA6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94" y="1111266"/>
            <a:ext cx="6017420" cy="1195080"/>
          </a:xfrm>
        </p:spPr>
        <p:txBody>
          <a:bodyPr anchor="ctr">
            <a:normAutofit fontScale="90000"/>
          </a:bodyPr>
          <a:lstStyle/>
          <a:p>
            <a:r>
              <a:rPr lang="en-US"/>
              <a:t>Annual Sophomore </a:t>
            </a:r>
            <a:br>
              <a:rPr lang="en-US"/>
            </a:br>
            <a:r>
              <a:rPr lang="en-US"/>
              <a:t>International Breakfast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36989AB-5AA0-4042-A913-F80320B8CA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538010" y="1042957"/>
            <a:ext cx="2123000" cy="9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342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5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38227" y="4290732"/>
            <a:ext cx="8612204" cy="1424870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92472-F8C0-4C8B-86DF-58F32CFF6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923330"/>
            <a:ext cx="2611792" cy="646523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3000">
                <a:solidFill>
                  <a:srgbClr val="FFFFFF"/>
                </a:solidFill>
              </a:rPr>
              <a:t>IB Friendsgiving </a:t>
            </a:r>
            <a:br>
              <a:rPr lang="en-US" sz="3000">
                <a:solidFill>
                  <a:srgbClr val="FFFFFF"/>
                </a:solidFill>
              </a:rPr>
            </a:br>
            <a:r>
              <a:rPr lang="en-US" sz="3000">
                <a:solidFill>
                  <a:srgbClr val="FFFFFF"/>
                </a:solidFill>
              </a:rPr>
              <a:t>2023!</a:t>
            </a:r>
          </a:p>
        </p:txBody>
      </p:sp>
      <p:pic>
        <p:nvPicPr>
          <p:cNvPr id="11" name="Picture 10" descr="A group of people standing in a grassy area&#10;&#10;Description automatically generated">
            <a:extLst>
              <a:ext uri="{FF2B5EF4-FFF2-40B4-BE49-F238E27FC236}">
                <a16:creationId xmlns:a16="http://schemas.microsoft.com/office/drawing/2014/main" id="{C9DDF635-CCD2-40A1-87D2-7979834D9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0" r="3" b="75"/>
          <a:stretch/>
        </p:blipFill>
        <p:spPr>
          <a:xfrm>
            <a:off x="230880" y="1098550"/>
            <a:ext cx="2845104" cy="1507913"/>
          </a:xfrm>
          <a:prstGeom prst="rect">
            <a:avLst/>
          </a:prstGeom>
        </p:spPr>
      </p:pic>
      <p:pic>
        <p:nvPicPr>
          <p:cNvPr id="9" name="Picture 8" descr="A group of people sitting on a grass field&#10;&#10;Description automatically generated">
            <a:extLst>
              <a:ext uri="{FF2B5EF4-FFF2-40B4-BE49-F238E27FC236}">
                <a16:creationId xmlns:a16="http://schemas.microsoft.com/office/drawing/2014/main" id="{2C4491E8-313E-4C80-AEF2-F9D870A69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6" r="1" b="1"/>
          <a:stretch/>
        </p:blipFill>
        <p:spPr>
          <a:xfrm>
            <a:off x="3146219" y="1098552"/>
            <a:ext cx="2848178" cy="1507913"/>
          </a:xfrm>
          <a:prstGeom prst="rect">
            <a:avLst/>
          </a:prstGeom>
        </p:spPr>
      </p:pic>
      <p:pic>
        <p:nvPicPr>
          <p:cNvPr id="17" name="Picture 16" descr="A group of people on a field&#10;&#10;Description automatically generated">
            <a:extLst>
              <a:ext uri="{FF2B5EF4-FFF2-40B4-BE49-F238E27FC236}">
                <a16:creationId xmlns:a16="http://schemas.microsoft.com/office/drawing/2014/main" id="{76522001-40BE-4B10-879C-8FCCBE9148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0" r="18946" b="-2"/>
          <a:stretch/>
        </p:blipFill>
        <p:spPr>
          <a:xfrm>
            <a:off x="6064632" y="1098550"/>
            <a:ext cx="2848488" cy="1507913"/>
          </a:xfrm>
          <a:prstGeom prst="rect">
            <a:avLst/>
          </a:prstGeom>
        </p:spPr>
      </p:pic>
      <p:pic>
        <p:nvPicPr>
          <p:cNvPr id="7" name="Picture 6" descr="A group of people on a field&#10;&#10;Description automatically generated">
            <a:extLst>
              <a:ext uri="{FF2B5EF4-FFF2-40B4-BE49-F238E27FC236}">
                <a16:creationId xmlns:a16="http://schemas.microsoft.com/office/drawing/2014/main" id="{0191FB30-B688-46AF-A076-561F3E6900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9" b="-3"/>
          <a:stretch/>
        </p:blipFill>
        <p:spPr>
          <a:xfrm>
            <a:off x="230880" y="2675043"/>
            <a:ext cx="2846070" cy="1507913"/>
          </a:xfrm>
          <a:prstGeom prst="rect">
            <a:avLst/>
          </a:prstGeom>
        </p:spPr>
      </p:pic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70C9444-4E14-4416-AB1D-97EFFED7F9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3" b="3"/>
          <a:stretch/>
        </p:blipFill>
        <p:spPr>
          <a:xfrm>
            <a:off x="3221205" y="2724541"/>
            <a:ext cx="5728156" cy="3034908"/>
          </a:xfrm>
          <a:prstGeom prst="rect">
            <a:avLst/>
          </a:prstGeom>
        </p:spPr>
      </p:pic>
      <p:cxnSp>
        <p:nvCxnSpPr>
          <p:cNvPr id="63" name="Straight Connector 5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5972" y="5127823"/>
            <a:ext cx="6858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2DAB9F-AE1B-4166-A60B-3B3710B36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7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5870B-7F15-478F-B69D-AD3F3977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/>
              <a:t>Nationally Honored Extracurricular Opportunities</a:t>
            </a:r>
          </a:p>
        </p:txBody>
      </p:sp>
      <p:pic>
        <p:nvPicPr>
          <p:cNvPr id="12" name="Picture 1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7865C6D-A990-4180-81B8-098FDD2EB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375" y="2942288"/>
            <a:ext cx="4471505" cy="25052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826B24-CA9D-43C8-B271-D577E01FDC94}"/>
              </a:ext>
            </a:extLst>
          </p:cNvPr>
          <p:cNvSpPr txBox="1"/>
          <p:nvPr/>
        </p:nvSpPr>
        <p:spPr>
          <a:xfrm>
            <a:off x="10086067" y="5523138"/>
            <a:ext cx="3302453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prstClr val="black"/>
                </a:solidFill>
                <a:latin typeface="Gill Sans MT" panose="020B0502020104020203"/>
              </a:rPr>
              <a:t>27 PHUHS Students earned a perfect score on their FDOE End of Course Exams in 2021</a:t>
            </a:r>
          </a:p>
        </p:txBody>
      </p:sp>
      <p:pic>
        <p:nvPicPr>
          <p:cNvPr id="4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7459009-F927-A733-8030-47AAF5C42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543" y="1893149"/>
            <a:ext cx="3722914" cy="4196559"/>
          </a:xfrm>
          <a:prstGeom prst="rect">
            <a:avLst/>
          </a:prstGeom>
        </p:spPr>
      </p:pic>
      <p:pic>
        <p:nvPicPr>
          <p:cNvPr id="6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A9F40149-8720-2643-7BE8-273F0E67A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43" y="1750021"/>
            <a:ext cx="4738913" cy="411088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01237C-DE3E-F6D0-33F8-EE585C905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208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46D46-06C0-4845-AFA2-2E8BC49D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99" y="1251737"/>
            <a:ext cx="3212237" cy="900271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2100"/>
              <a:t>IB Learner Profile Leaders  Month of September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400" y="2315935"/>
            <a:ext cx="301752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B1669-E0C9-43AD-86C4-CAC0D2CCA861}"/>
              </a:ext>
            </a:extLst>
          </p:cNvPr>
          <p:cNvSpPr txBox="1"/>
          <p:nvPr/>
        </p:nvSpPr>
        <p:spPr>
          <a:xfrm>
            <a:off x="483800" y="2380576"/>
            <a:ext cx="3212238" cy="263395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Inquirers:  These students were nominated by their teachers and peers for nurturing their curiosity &amp; developing skills for inquiry and research.  They learn with enthusiasm!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Nicolas </a:t>
            </a:r>
            <a:r>
              <a:rPr lang="en-US" sz="1350" err="1">
                <a:solidFill>
                  <a:prstClr val="black"/>
                </a:solidFill>
                <a:latin typeface="Calibri" panose="020F0502020204030204"/>
              </a:rPr>
              <a:t>Belongie</a:t>
            </a:r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 Grade 9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Eliza Lane Grade 10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Lucas Weaver Grade 11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Daniela Maisel Grade 12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69382" y="5397270"/>
            <a:ext cx="555498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28692" y="1018651"/>
            <a:ext cx="555498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2595" y="1123469"/>
            <a:ext cx="4638730" cy="4436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Content Placeholder 5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7A172895-C623-42A9-9A42-54EEA879C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r="2" b="1195"/>
          <a:stretch/>
        </p:blipFill>
        <p:spPr>
          <a:xfrm>
            <a:off x="4490803" y="1819641"/>
            <a:ext cx="4221014" cy="30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388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56E0-EB8A-4732-9624-AD96C1143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40" y="1699022"/>
            <a:ext cx="2400300" cy="1790700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Junior IB Pinning Ceremony</a:t>
            </a:r>
          </a:p>
        </p:txBody>
      </p:sp>
      <p:sp>
        <p:nvSpPr>
          <p:cNvPr id="71" name="Rectangle 20">
            <a:extLst>
              <a:ext uri="{FF2B5EF4-FFF2-40B4-BE49-F238E27FC236}">
                <a16:creationId xmlns:a16="http://schemas.microsoft.com/office/drawing/2014/main" id="{7A7E6B6D-2F84-4166-9F4D-FFA0E0860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0425" y="-2618359"/>
            <a:ext cx="68580" cy="685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ectangle 22">
            <a:extLst>
              <a:ext uri="{FF2B5EF4-FFF2-40B4-BE49-F238E27FC236}">
                <a16:creationId xmlns:a16="http://schemas.microsoft.com/office/drawing/2014/main" id="{F540AD87-30B2-4359-A33A-86D9F59E3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905" y="-2618359"/>
            <a:ext cx="68580" cy="685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24">
            <a:extLst>
              <a:ext uri="{FF2B5EF4-FFF2-40B4-BE49-F238E27FC236}">
                <a16:creationId xmlns:a16="http://schemas.microsoft.com/office/drawing/2014/main" id="{D411CC74-416E-4F21-A559-C8B7905D9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3480" y="-2618359"/>
            <a:ext cx="68580" cy="685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A3956-0ED1-40BC-B8C3-A9DDADAFC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2" r="-4" b="10139"/>
          <a:stretch/>
        </p:blipFill>
        <p:spPr>
          <a:xfrm>
            <a:off x="3490220" y="857250"/>
            <a:ext cx="2789813" cy="1668781"/>
          </a:xfrm>
          <a:prstGeom prst="rect">
            <a:avLst/>
          </a:prstGeom>
        </p:spPr>
      </p:pic>
      <p:pic>
        <p:nvPicPr>
          <p:cNvPr id="11" name="Picture 10" descr="A picture containing website&#10;&#10;Description automatically generated">
            <a:extLst>
              <a:ext uri="{FF2B5EF4-FFF2-40B4-BE49-F238E27FC236}">
                <a16:creationId xmlns:a16="http://schemas.microsoft.com/office/drawing/2014/main" id="{90BD5D79-7A85-46F8-886A-0BF1D4A2A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6" r="-4" b="8960"/>
          <a:stretch/>
        </p:blipFill>
        <p:spPr>
          <a:xfrm>
            <a:off x="6348611" y="844931"/>
            <a:ext cx="2789814" cy="1700274"/>
          </a:xfrm>
          <a:prstGeom prst="rect">
            <a:avLst/>
          </a:prstGeom>
        </p:spPr>
      </p:pic>
      <p:pic>
        <p:nvPicPr>
          <p:cNvPr id="9" name="Picture 8" descr="A group of people on stage&#10;&#10;Description automatically generated">
            <a:extLst>
              <a:ext uri="{FF2B5EF4-FFF2-40B4-BE49-F238E27FC236}">
                <a16:creationId xmlns:a16="http://schemas.microsoft.com/office/drawing/2014/main" id="{9271D82E-F9CA-435D-BE98-527A3E9D2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r="-4" b="-4"/>
          <a:stretch/>
        </p:blipFill>
        <p:spPr>
          <a:xfrm>
            <a:off x="3490220" y="2594610"/>
            <a:ext cx="2789812" cy="1656462"/>
          </a:xfrm>
          <a:prstGeom prst="rect">
            <a:avLst/>
          </a:prstGeom>
        </p:spPr>
      </p:pic>
      <p:pic>
        <p:nvPicPr>
          <p:cNvPr id="16" name="Picture 15" descr="A picture containing sofa, indoor&#10;&#10;Description automatically generated">
            <a:extLst>
              <a:ext uri="{FF2B5EF4-FFF2-40B4-BE49-F238E27FC236}">
                <a16:creationId xmlns:a16="http://schemas.microsoft.com/office/drawing/2014/main" id="{E34817AD-6C5B-47D6-8B4A-AE498C6EAF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r="6388"/>
          <a:stretch/>
        </p:blipFill>
        <p:spPr>
          <a:xfrm>
            <a:off x="6348611" y="2594610"/>
            <a:ext cx="2789811" cy="1656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6026E9-72D8-4A89-B8B2-24CDF97780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5" r="2" b="41525"/>
          <a:stretch/>
        </p:blipFill>
        <p:spPr>
          <a:xfrm>
            <a:off x="3490220" y="4319652"/>
            <a:ext cx="2789811" cy="1681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26AF25-9E43-4FDA-81A0-9954FEA1B8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8" r="-4" b="-4"/>
          <a:stretch/>
        </p:blipFill>
        <p:spPr>
          <a:xfrm>
            <a:off x="6348611" y="4312796"/>
            <a:ext cx="2789814" cy="1687955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D7F041F2-BA64-44E9-8B6D-D20BC23A24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54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erson holding a guitar and a person holding a guitar&#10;&#10;Description automatically generated">
            <a:extLst>
              <a:ext uri="{FF2B5EF4-FFF2-40B4-BE49-F238E27FC236}">
                <a16:creationId xmlns:a16="http://schemas.microsoft.com/office/drawing/2014/main" id="{2FFD44A6-DAA4-4D7F-B28C-0BBF789FC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305"/>
          <a:stretch/>
        </p:blipFill>
        <p:spPr>
          <a:xfrm>
            <a:off x="1" y="857251"/>
            <a:ext cx="2227849" cy="2537459"/>
          </a:xfrm>
          <a:prstGeom prst="rect">
            <a:avLst/>
          </a:prstGeom>
        </p:spPr>
      </p:pic>
      <p:pic>
        <p:nvPicPr>
          <p:cNvPr id="15" name="Picture 14" descr="A group of girls posing for a photo&#10;&#10;Description automatically generated">
            <a:extLst>
              <a:ext uri="{FF2B5EF4-FFF2-40B4-BE49-F238E27FC236}">
                <a16:creationId xmlns:a16="http://schemas.microsoft.com/office/drawing/2014/main" id="{8AD8C633-356D-47BB-9B83-E31F88A5F2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4581"/>
          <a:stretch/>
        </p:blipFill>
        <p:spPr>
          <a:xfrm>
            <a:off x="2304717" y="857258"/>
            <a:ext cx="2227849" cy="2537451"/>
          </a:xfrm>
          <a:prstGeom prst="rect">
            <a:avLst/>
          </a:prstGeom>
        </p:spPr>
      </p:pic>
      <p:pic>
        <p:nvPicPr>
          <p:cNvPr id="9" name="Picture 8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0EADFBBE-233E-49CA-ADFB-5CCEA1A4C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3" r="19101" b="4"/>
          <a:stretch/>
        </p:blipFill>
        <p:spPr>
          <a:xfrm>
            <a:off x="4609432" y="857258"/>
            <a:ext cx="2228850" cy="2537451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5F5EEDF-5F6D-4BA3-83D3-75A9A8009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8" r="12096" b="4"/>
          <a:stretch/>
        </p:blipFill>
        <p:spPr>
          <a:xfrm>
            <a:off x="6915150" y="857258"/>
            <a:ext cx="2228850" cy="2537451"/>
          </a:xfrm>
          <a:prstGeom prst="rect">
            <a:avLst/>
          </a:prstGeom>
        </p:spPr>
      </p:pic>
      <p:pic>
        <p:nvPicPr>
          <p:cNvPr id="5" name="Content Placeholder 4" descr="A person smiling next to a person wearing a garment&#10;&#10;Description automatically generated">
            <a:extLst>
              <a:ext uri="{FF2B5EF4-FFF2-40B4-BE49-F238E27FC236}">
                <a16:creationId xmlns:a16="http://schemas.microsoft.com/office/drawing/2014/main" id="{406B2B0F-BB24-4A88-858E-DA2B3FD2A7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8" r="5" b="2293"/>
          <a:stretch/>
        </p:blipFill>
        <p:spPr>
          <a:xfrm>
            <a:off x="-763" y="3463290"/>
            <a:ext cx="2227849" cy="253746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9432" y="3463290"/>
            <a:ext cx="4534568" cy="2537461"/>
          </a:xfrm>
          <a:prstGeom prst="rect">
            <a:avLst/>
          </a:prstGeom>
          <a:solidFill>
            <a:srgbClr val="2C4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02A45-0100-4C7F-B19E-4052498E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89" y="4493098"/>
            <a:ext cx="3895311" cy="477843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sz="2400">
                <a:solidFill>
                  <a:srgbClr val="FFFFFF"/>
                </a:solidFill>
              </a:rPr>
              <a:t>IB Enjoying Homecoming Traditions at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2023 Homecoming Week</a:t>
            </a:r>
          </a:p>
        </p:txBody>
      </p:sp>
      <p:pic>
        <p:nvPicPr>
          <p:cNvPr id="21" name="Picture 20" descr="Two girls standing in front of lockers&#10;&#10;Description automatically generated">
            <a:extLst>
              <a:ext uri="{FF2B5EF4-FFF2-40B4-BE49-F238E27FC236}">
                <a16:creationId xmlns:a16="http://schemas.microsoft.com/office/drawing/2014/main" id="{03AB389E-C8C2-4F59-A8C4-6B3B588C4B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4581"/>
          <a:stretch/>
        </p:blipFill>
        <p:spPr>
          <a:xfrm>
            <a:off x="2294926" y="3463289"/>
            <a:ext cx="2227850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01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52C809-3698-450E-8A77-56CF7CA2A6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7357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C5A5A-1256-403D-9637-167C2AD7B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725">
                <a:solidFill>
                  <a:schemeClr val="tx1">
                    <a:lumMod val="85000"/>
                    <a:lumOff val="15000"/>
                  </a:schemeClr>
                </a:solidFill>
              </a:rPr>
              <a:t>Welcome, IB Class of 2025:</a:t>
            </a:r>
            <a:br>
              <a:rPr lang="en-US" sz="1725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725">
                <a:solidFill>
                  <a:schemeClr val="tx1">
                    <a:lumMod val="85000"/>
                    <a:lumOff val="15000"/>
                  </a:schemeClr>
                </a:solidFill>
              </a:rPr>
              <a:t>IB Summer Camp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78873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838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317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:\Documents and Settings\mcmullench\Local Settings\Temporary Internet Files\Content.IE5\H0L7WRPZ\MC900420676[1].wmf"/>
          <p:cNvPicPr>
            <a:picLocks noChangeAspect="1" noChangeArrowheads="1"/>
          </p:cNvPicPr>
          <p:nvPr/>
        </p:nvPicPr>
        <p:blipFill>
          <a:blip r:embed="rId2" cstate="print">
            <a:lum bright="38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1850"/>
            <a:ext cx="6248400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IB is a…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9600" b="1"/>
              <a:t>Family affair!</a:t>
            </a:r>
          </a:p>
          <a:p>
            <a:pPr algn="ctr">
              <a:buFont typeface="Wingdings 2" panose="05020102010507070707" pitchFamily="18" charset="2"/>
              <a:buNone/>
            </a:pPr>
            <a:endParaRPr lang="en-US" altLang="en-US" sz="96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B5633B-BB1D-4314-A283-3E98AEEE2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605852"/>
            <a:ext cx="4336197" cy="3252148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E786D2C-6A46-4A71-ACF6-F1D2F19A2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62600" y="4009691"/>
            <a:ext cx="3427863" cy="2581609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12D4-CBDB-48B3-9C1F-1AC7EADAC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785"/>
            <a:ext cx="8991600" cy="671015"/>
          </a:xfrm>
        </p:spPr>
        <p:txBody>
          <a:bodyPr/>
          <a:lstStyle/>
          <a:p>
            <a:r>
              <a:rPr lang="en-US"/>
              <a:t>Just a few </a:t>
            </a:r>
            <a:r>
              <a:rPr lang="en-US" err="1"/>
              <a:t>Programme</a:t>
            </a:r>
            <a:r>
              <a:rPr lang="en-US"/>
              <a:t> Highlights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C510C42-B74C-499A-81A1-F865F54A2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823688"/>
              </p:ext>
            </p:extLst>
          </p:nvPr>
        </p:nvGraphicFramePr>
        <p:xfrm>
          <a:off x="457200" y="923271"/>
          <a:ext cx="8229600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51887974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894924656"/>
                    </a:ext>
                  </a:extLst>
                </a:gridCol>
              </a:tblGrid>
              <a:tr h="1341262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37 National Merit Semifinalists over the last 4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26 National Merit Finalists over the last 3 years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923750"/>
                  </a:ext>
                </a:extLst>
              </a:tr>
              <a:tr h="1341262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 students with perfect SAT scores in the last 3 years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 finalists for the </a:t>
                      </a:r>
                      <a:r>
                        <a:rPr lang="en-US" sz="2800" err="1"/>
                        <a:t>QuestBridge</a:t>
                      </a:r>
                      <a:r>
                        <a:rPr lang="en-US" sz="2800"/>
                        <a:t> “full ride” scholarship for 2023-24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46679"/>
                  </a:ext>
                </a:extLst>
              </a:tr>
              <a:tr h="175854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4 All State Chorus</a:t>
                      </a:r>
                    </a:p>
                    <a:p>
                      <a:pPr algn="ctr"/>
                      <a:r>
                        <a:rPr lang="en-US" sz="2800"/>
                        <a:t>1 All County Band</a:t>
                      </a:r>
                    </a:p>
                    <a:p>
                      <a:pPr algn="ctr"/>
                      <a:r>
                        <a:rPr lang="en-US" sz="2800"/>
                        <a:t>1 All County Chorus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 students selected to display their artwork at the Surrealist Art Exhibit at the Dali Museum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656996"/>
                  </a:ext>
                </a:extLst>
              </a:tr>
              <a:tr h="1341262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4 </a:t>
                      </a:r>
                      <a:r>
                        <a:rPr lang="en-US" sz="2800" err="1"/>
                        <a:t>Tedx</a:t>
                      </a:r>
                      <a:r>
                        <a:rPr lang="en-US" sz="2800"/>
                        <a:t> Events led/organized by IB students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  <a:p>
                      <a:pPr algn="ctr"/>
                      <a:r>
                        <a:rPr lang="en-US" sz="2800"/>
                        <a:t>?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486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0419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Admission Criteria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458200" cy="4389437"/>
          </a:xfrm>
        </p:spPr>
        <p:txBody>
          <a:bodyPr/>
          <a:lstStyle/>
          <a:p>
            <a:pPr marL="393192" lvl="1" indent="0" eaLnBrk="1" fontAlgn="auto" hangingPunct="1">
              <a:spcAft>
                <a:spcPts val="0"/>
              </a:spcAft>
              <a:buNone/>
              <a:defRPr/>
            </a:pPr>
            <a:endParaRPr lang="en-US" sz="2700"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7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700" b="1" baseline="30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7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7</a:t>
            </a:r>
            <a:r>
              <a:rPr lang="en-US" sz="2700" b="1" baseline="30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7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grade Final Academic Grades (math, science, social studies, English, world language) &gt; B</a:t>
            </a:r>
          </a:p>
          <a:p>
            <a:pPr marL="393192" lvl="1" indent="0" eaLnBrk="1" fontAlgn="auto" hangingPunct="1">
              <a:spcAft>
                <a:spcPts val="0"/>
              </a:spcAft>
              <a:buNone/>
              <a:defRPr/>
            </a:pPr>
            <a:endParaRPr lang="en-US" sz="2700"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7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700" b="1" baseline="30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7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grade semester academic grades (math, science, social studies, English, world language) &gt;B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893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Admission Criteria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Algebra 1 Honors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2800"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Test Scores:</a:t>
            </a:r>
          </a:p>
          <a:p>
            <a:pPr marL="640080" lvl="1" indent="-24638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Standardized – Reading and Math stanines &gt; 8</a:t>
            </a:r>
          </a:p>
          <a:p>
            <a:pPr marL="640080" lvl="1" indent="-24638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baseline="30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Grade:  ELA &amp; Math PM3 scores of 4 or 5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shadowing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48200"/>
          </a:xfrm>
          <a:effectLst>
            <a:outerShdw dist="35921" dir="27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Shadowing is not required for admission into the program; however, it may help a student make a more informed decision. </a:t>
            </a:r>
            <a:endParaRPr lang="en-US"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Visit PHUHS for a day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Learn all about IB from an IB student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Complete the application form on our IB website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Phone Mrs. Marsh with questions: 669-1131 ext. 2086 or email </a:t>
            </a: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  <a:hlinkClick r:id="rId2"/>
              </a:rPr>
              <a:t>marshr@pcsb.org</a:t>
            </a:r>
            <a:endParaRPr lang="en-US" b="1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b="1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>
            <a:off x="1447800" y="228600"/>
            <a:ext cx="6248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0"/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Shadowing</a:t>
            </a:r>
          </a:p>
        </p:txBody>
      </p:sp>
      <p:pic>
        <p:nvPicPr>
          <p:cNvPr id="24581" name="Picture 2" descr="C:\Documents and Settings\pelletierme\Local Settings\Temporary Internet Files\Content.IE5\3OJDFUBM\MP90044103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562600"/>
            <a:ext cx="2171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Student/Teacher Perspective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305800" cy="4389437"/>
          </a:xfrm>
        </p:spPr>
        <p:txBody>
          <a:bodyPr/>
          <a:lstStyle/>
          <a:p>
            <a:r>
              <a:rPr lang="en-US"/>
              <a:t>Looking for a challenge?</a:t>
            </a:r>
          </a:p>
          <a:p>
            <a:r>
              <a:rPr lang="en-US"/>
              <a:t>Do you want to learn from peers just as you learn from teachers?</a:t>
            </a:r>
          </a:p>
          <a:p>
            <a:r>
              <a:rPr lang="en-US"/>
              <a:t>Global-minded teachers          Global-minded students</a:t>
            </a:r>
          </a:p>
          <a:p>
            <a:r>
              <a:rPr lang="en-US"/>
              <a:t>An IB diploma helps you succeed in college, career, and life!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24" y="4481607"/>
            <a:ext cx="4867952" cy="23406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44C7D2D7-243B-4BF9-B3FF-C510B7F93256}"/>
              </a:ext>
            </a:extLst>
          </p:cNvPr>
          <p:cNvSpPr/>
          <p:nvPr/>
        </p:nvSpPr>
        <p:spPr>
          <a:xfrm>
            <a:off x="4343400" y="3429000"/>
            <a:ext cx="682752" cy="2345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8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67729-0C87-4ECE-A412-1737D558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95844"/>
            <a:ext cx="8272212" cy="1013800"/>
          </a:xfrm>
        </p:spPr>
        <p:txBody>
          <a:bodyPr>
            <a:normAutofit fontScale="90000"/>
          </a:bodyPr>
          <a:lstStyle/>
          <a:p>
            <a:r>
              <a:rPr lang="en-US" sz="4400" b="1"/>
              <a:t>Nationally Honored visual/performing arts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6645C008-EA41-46D0-AF51-2C7E6148B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605" y="4998701"/>
            <a:ext cx="2880242" cy="1540458"/>
          </a:xfrm>
          <a:prstGeom prst="rect">
            <a:avLst/>
          </a:prstGeom>
        </p:spPr>
      </p:pic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462F7312-21B9-4575-BF94-780AD5E6C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70" y="4943613"/>
            <a:ext cx="2057400" cy="1473079"/>
          </a:xfrm>
          <a:prstGeom prst="rect">
            <a:avLst/>
          </a:prstGeom>
        </p:spPr>
      </p:pic>
      <p:pic>
        <p:nvPicPr>
          <p:cNvPr id="5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CF26AF6-262A-D698-074F-8A1EA8D02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543" y="1846876"/>
            <a:ext cx="2824842" cy="2193606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FD135C6-2731-5B71-7425-38E5EF44D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900" y="1976480"/>
            <a:ext cx="2743200" cy="2905041"/>
          </a:xfrm>
          <a:prstGeom prst="rect">
            <a:avLst/>
          </a:prstGeom>
        </p:spPr>
      </p:pic>
      <p:pic>
        <p:nvPicPr>
          <p:cNvPr id="4" name="Picture 3" descr="A poster with text and images of people&#10;&#10;Description automatically generated">
            <a:extLst>
              <a:ext uri="{FF2B5EF4-FFF2-40B4-BE49-F238E27FC236}">
                <a16:creationId xmlns:a16="http://schemas.microsoft.com/office/drawing/2014/main" id="{2ADBAA5C-F79C-F30A-3926-85E1B4BD4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375" y="4065845"/>
            <a:ext cx="2743200" cy="2717442"/>
          </a:xfrm>
          <a:prstGeom prst="rect">
            <a:avLst/>
          </a:prstGeom>
        </p:spPr>
      </p:pic>
      <p:pic>
        <p:nvPicPr>
          <p:cNvPr id="6" name="Picture 5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30D73D7A-97D9-178C-B46F-8A20899A3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793" y="20574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880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I’m in!  What do I do next? Application Process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2286000"/>
            <a:ext cx="6858000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2"/>
                </a:solidFill>
                <a:latin typeface="Times New Roman"/>
                <a:cs typeface="Times New Roman"/>
              </a:rPr>
              <a:t>January 9, 2024 – January 19, 2024</a:t>
            </a:r>
            <a:endParaRPr lang="en-US" sz="28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2"/>
                </a:solidFill>
                <a:latin typeface="Times New Roman"/>
                <a:cs typeface="Times New Roman"/>
              </a:rPr>
              <a:t>        	</a:t>
            </a:r>
          </a:p>
          <a:p>
            <a:pPr algn="ctr"/>
            <a:r>
              <a:rPr lang="en-US" sz="2800">
                <a:solidFill>
                  <a:schemeClr val="tx2"/>
                </a:solidFill>
                <a:latin typeface="Times New Roman"/>
                <a:cs typeface="Times New Roman"/>
              </a:rPr>
              <a:t>Apply through Focus </a:t>
            </a:r>
            <a:r>
              <a:rPr lang="en-US" sz="2800">
                <a:latin typeface="Times New Roman"/>
                <a:cs typeface="Times New Roman"/>
              </a:rPr>
              <a:t> 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2"/>
                </a:solidFill>
                <a:latin typeface="Times New Roman"/>
                <a:cs typeface="Times New Roman"/>
              </a:rPr>
              <a:t>February 14, 2024 – February 23, 2024 </a:t>
            </a:r>
            <a:endParaRPr lang="en-US" sz="28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Initial Acceptance Period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0688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219200"/>
            <a:ext cx="8534400" cy="6709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latin typeface="Arial"/>
                <a:cs typeface="Arial"/>
              </a:rPr>
              <a:t>Mrs. Evette Striblen  </a:t>
            </a:r>
            <a:endParaRPr lang="en-US" sz="3200"/>
          </a:p>
          <a:p>
            <a:r>
              <a:rPr lang="en-US" sz="3200">
                <a:latin typeface="Arial"/>
                <a:cs typeface="Arial"/>
              </a:rPr>
              <a:t>IB Coordinator </a:t>
            </a:r>
          </a:p>
          <a:p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striblene</a:t>
            </a:r>
            <a:r>
              <a:rPr lang="en-US" sz="3200">
                <a:solidFill>
                  <a:schemeClr val="accent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@pcsb.org</a:t>
            </a:r>
            <a:endParaRPr lang="en-US" sz="3200">
              <a:solidFill>
                <a:schemeClr val="accent1"/>
              </a:solidFill>
              <a:latin typeface="Arial"/>
              <a:cs typeface="Arial"/>
            </a:endParaRPr>
          </a:p>
          <a:p>
            <a:endParaRPr lang="en-US" sz="3200"/>
          </a:p>
          <a:p>
            <a:r>
              <a:rPr lang="en-US" sz="3200"/>
              <a:t>Mrs. Amber Shepherd-Thompson</a:t>
            </a:r>
          </a:p>
          <a:p>
            <a:r>
              <a:rPr lang="en-US" sz="3200"/>
              <a:t>IB School Counselor</a:t>
            </a:r>
          </a:p>
          <a:p>
            <a:r>
              <a:rPr lang="en-US" sz="320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shepherda@pcsb.org</a:t>
            </a:r>
            <a:endParaRPr lang="en-US" sz="3200">
              <a:solidFill>
                <a:schemeClr val="accent1"/>
              </a:solidFill>
            </a:endParaRPr>
          </a:p>
          <a:p>
            <a:endParaRPr lang="en-US" sz="3200">
              <a:solidFill>
                <a:schemeClr val="accent1"/>
              </a:solidFill>
            </a:endParaRPr>
          </a:p>
          <a:p>
            <a:r>
              <a:rPr lang="en-US" sz="3200">
                <a:latin typeface="Arial"/>
                <a:cs typeface="Arial"/>
              </a:rPr>
              <a:t>Mrs. Roberta Marsh</a:t>
            </a:r>
          </a:p>
          <a:p>
            <a:r>
              <a:rPr lang="en-US" sz="3200"/>
              <a:t>IB Secretary</a:t>
            </a:r>
          </a:p>
          <a:p>
            <a:r>
              <a:rPr lang="en-US" sz="3200">
                <a:solidFill>
                  <a:schemeClr val="accent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marshr@pcsb.org</a:t>
            </a:r>
            <a:endParaRPr lang="en-US" sz="3200">
              <a:solidFill>
                <a:schemeClr val="accent1"/>
              </a:solidFill>
              <a:latin typeface="Arial"/>
              <a:cs typeface="Arial"/>
            </a:endParaRPr>
          </a:p>
          <a:p>
            <a:endParaRPr lang="en-US" sz="4000"/>
          </a:p>
          <a:p>
            <a:r>
              <a:rPr lang="en-US" sz="380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7269547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200400"/>
            <a:ext cx="7162800" cy="762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Thank you for attending!</a:t>
            </a:r>
            <a:endParaRPr lang="en-US" sz="40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7" descr="IB log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"/>
            <a:ext cx="3048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C:\Documents and Settings\pelletierme\Local Settings\Temporary Internet Files\Content.IE5\3OJDFUBM\MC90010483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182086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Documents and Settings\pelletierme\Local Settings\Temporary Internet Files\Content.IE5\BUTN51GL\MC90043559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038600"/>
            <a:ext cx="1758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C:\Documents and Settings\pelletierme\Local Settings\Temporary Internet Files\Content.IE5\JT92R1MA\MC90010489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18192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5" descr="C:\Documents and Settings\pelletierme\Local Settings\Temporary Internet Files\Content.IE5\2Y0N2AWM\MC900174647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2590800"/>
            <a:ext cx="19319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6" descr="C:\Documents and Settings\pelletierme\Local Settings\Temporary Internet Files\Content.IE5\3OJDFUBM\MC90010493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18145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7" descr="C:\Documents and Settings\pelletierme\Local Settings\Temporary Internet Files\Content.IE5\BUTN51GL\MC90010514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38725"/>
            <a:ext cx="15303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8" descr="C:\Documents and Settings\pelletierme\Local Settings\Temporary Internet Files\Content.IE5\JT92R1MA\MC900434479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91200"/>
            <a:ext cx="18288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9" descr="C:\Documents and Settings\pelletierme\Local Settings\Temporary Internet Files\Content.IE5\2Y0N2AWM\MC900104858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05000"/>
            <a:ext cx="18113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0" descr="C:\Documents and Settings\pelletierme\Local Settings\Temporary Internet Files\Content.IE5\3OJDFUBM\MC900104618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182721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1" descr="C:\Documents and Settings\pelletierme\Local Settings\Temporary Internet Files\Content.IE5\2Y0N2AWM\MC900105120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57813"/>
            <a:ext cx="18129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2" descr="C:\Documents and Settings\pelletierme\Local Settings\Temporary Internet Files\Content.IE5\3OJDFUBM\MC900104818[1]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867400"/>
            <a:ext cx="18129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3" descr="C:\Documents and Settings\pelletierme\Local Settings\Temporary Internet Files\Content.IE5\2Y0N2AWM\MC900104918[1]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66800"/>
            <a:ext cx="18176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4" descr="C:\Documents and Settings\pelletierme\Local Settings\Temporary Internet Files\Content.IE5\JT92R1MA\MC900104640[1]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67200"/>
            <a:ext cx="18224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5" descr="C:\Documents and Settings\pelletierme\Local Settings\Temporary Internet Files\Content.IE5\2Y0N2AWM\MC900105156[1].wm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14800"/>
            <a:ext cx="8858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BB1D3B0-1E2E-48E2-ACCC-EE147A9A0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8B191-5BC6-486A-8E6E-13B1C9EEE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E3DE27-4115-4B5D-A9DB-3C7CDC82B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5196B7-638B-4DC2-897C-9F49E9D46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9958B5-5C27-4A9A-983B-AC6A83EFD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436050"/>
            <a:ext cx="0" cy="16459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5425" y="4219240"/>
            <a:ext cx="8476488" cy="949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5425" y="4376057"/>
            <a:ext cx="8477720" cy="2034709"/>
          </a:xfrm>
          <a:prstGeom prst="rect">
            <a:avLst/>
          </a:prstGeom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F15E9-BD2C-463E-B720-7C658CD29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9" y="5252357"/>
            <a:ext cx="8350855" cy="895244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457200"/>
            <a:r>
              <a:rPr lang="en-US" sz="4400">
                <a:solidFill>
                  <a:schemeClr val="tx2"/>
                </a:solidFill>
              </a:rPr>
              <a:t>Class of 2024 </a:t>
            </a:r>
            <a:br>
              <a:rPr lang="en-US" sz="4400"/>
            </a:br>
            <a:r>
              <a:rPr lang="en-US" sz="4400">
                <a:solidFill>
                  <a:schemeClr val="tx2"/>
                </a:solidFill>
              </a:rPr>
              <a:t>National Merit Honorees </a:t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8 of the 24 Pinellas County NMS Semi-finalists from PHUHS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CE59D-07C1-49E3-A0AC-9D749641E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826" y="1142206"/>
            <a:ext cx="4266227" cy="22336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FE50E74-086B-441B-9A1E-0FE64A394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140333"/>
            <a:ext cx="3980328" cy="22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594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5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B8006909030B418DD3B0E88ED1DD1E" ma:contentTypeVersion="14" ma:contentTypeDescription="Create a new document." ma:contentTypeScope="" ma:versionID="75cfb4cdf1f8349c41b4ec2947371c91">
  <xsd:schema xmlns:xsd="http://www.w3.org/2001/XMLSchema" xmlns:xs="http://www.w3.org/2001/XMLSchema" xmlns:p="http://schemas.microsoft.com/office/2006/metadata/properties" xmlns:ns3="00dc1a83-2263-427f-a4af-1a242a4d0248" xmlns:ns4="92c4eef3-446f-4ea4-a774-c0f381ddc59d" targetNamespace="http://schemas.microsoft.com/office/2006/metadata/properties" ma:root="true" ma:fieldsID="011e750dbf444314ca2ba71e4a88e28b" ns3:_="" ns4:_="">
    <xsd:import namespace="00dc1a83-2263-427f-a4af-1a242a4d0248"/>
    <xsd:import namespace="92c4eef3-446f-4ea4-a774-c0f381ddc5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c1a83-2263-427f-a4af-1a242a4d02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c4eef3-446f-4ea4-a774-c0f381ddc59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AD49B7-E5FB-4998-A258-645351FCD230}">
  <ds:schemaRefs>
    <ds:schemaRef ds:uri="00dc1a83-2263-427f-a4af-1a242a4d0248"/>
    <ds:schemaRef ds:uri="92c4eef3-446f-4ea4-a774-c0f381ddc5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11755DC-24BD-466F-A1BB-858495C1D8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FAB61C-6A57-4B3C-B526-B3CE4F1E603A}">
  <ds:schemaRefs>
    <ds:schemaRef ds:uri="00dc1a83-2263-427f-a4af-1a242a4d0248"/>
    <ds:schemaRef ds:uri="92c4eef3-446f-4ea4-a774-c0f381ddc59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3183</Words>
  <Application>Microsoft Office PowerPoint</Application>
  <PresentationFormat>On-screen Show (4:3)</PresentationFormat>
  <Paragraphs>594</Paragraphs>
  <Slides>82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100" baseType="lpstr">
      <vt:lpstr>Arial</vt:lpstr>
      <vt:lpstr>Arial Black</vt:lpstr>
      <vt:lpstr>Arial Nova</vt:lpstr>
      <vt:lpstr>Calibri</vt:lpstr>
      <vt:lpstr>Calibri Light</vt:lpstr>
      <vt:lpstr>Constantia</vt:lpstr>
      <vt:lpstr>Gill Sans MT</vt:lpstr>
      <vt:lpstr>Impact</vt:lpstr>
      <vt:lpstr>Times New Roman</vt:lpstr>
      <vt:lpstr>Wingdings</vt:lpstr>
      <vt:lpstr>Wingdings 2</vt:lpstr>
      <vt:lpstr>Flow</vt:lpstr>
      <vt:lpstr>Office Theme</vt:lpstr>
      <vt:lpstr>1_office theme</vt:lpstr>
      <vt:lpstr>Dividend</vt:lpstr>
      <vt:lpstr>NewsPrint</vt:lpstr>
      <vt:lpstr>Office Theme</vt:lpstr>
      <vt:lpstr>Acrobat Document</vt:lpstr>
      <vt:lpstr>Welcome to PHUHS</vt:lpstr>
      <vt:lpstr>Welcome  PHUHS Class of 2028!</vt:lpstr>
      <vt:lpstr>Preparing students for success after graduation</vt:lpstr>
      <vt:lpstr>Consistent Committed College  Going Culture</vt:lpstr>
      <vt:lpstr>PowerPoint Presentation</vt:lpstr>
      <vt:lpstr>Nationally Honored Extracurricular Opportunities</vt:lpstr>
      <vt:lpstr>Nationally Honored Extracurricular Opportunities</vt:lpstr>
      <vt:lpstr>Nationally Honored visual/performing arts</vt:lpstr>
      <vt:lpstr>Class of 2024  National Merit Honorees  8 of the 24 Pinellas County NMS Semi-finalists from PHUHS</vt:lpstr>
      <vt:lpstr>Athletic Excellence</vt:lpstr>
      <vt:lpstr>Canes Culture</vt:lpstr>
      <vt:lpstr>Canes Culture in the Community</vt:lpstr>
      <vt:lpstr>Committed Faculty</vt:lpstr>
      <vt:lpstr>PowerPoint Presentation</vt:lpstr>
      <vt:lpstr>At Palm Harbor University High School   Academy of Distinction with Honors and a Project Lead The Way Distinguished School</vt:lpstr>
      <vt:lpstr>Introductions</vt:lpstr>
      <vt:lpstr>Welcome to the PHUHS CWMP Family!</vt:lpstr>
      <vt:lpstr>The Parent Perspective</vt:lpstr>
      <vt:lpstr>Admission Criteria</vt:lpstr>
      <vt:lpstr>Certifications</vt:lpstr>
      <vt:lpstr>Certification Results</vt:lpstr>
      <vt:lpstr>Four Year Plan</vt:lpstr>
      <vt:lpstr>Four Year Plan</vt:lpstr>
      <vt:lpstr> Celebrations and Fun </vt:lpstr>
      <vt:lpstr>Traditional program</vt:lpstr>
      <vt:lpstr>Biomedical Program</vt:lpstr>
      <vt:lpstr>Pharmacy Program</vt:lpstr>
      <vt:lpstr>LPN-Licensed Practical Nurse </vt:lpstr>
      <vt:lpstr>What do I need to do if I want to be apart of the LPN Program?</vt:lpstr>
      <vt:lpstr>Scope and Sequence</vt:lpstr>
      <vt:lpstr>   Florida Bright Futures</vt:lpstr>
      <vt:lpstr>Volunteering</vt:lpstr>
      <vt:lpstr> Get Involved!</vt:lpstr>
      <vt:lpstr>HOSA</vt:lpstr>
      <vt:lpstr>Application Process and Important Dates</vt:lpstr>
      <vt:lpstr>      </vt:lpstr>
      <vt:lpstr>International Baccalaureate Programme</vt:lpstr>
      <vt:lpstr>PHUHS International Baccalaureate Welcomes You!</vt:lpstr>
      <vt:lpstr>PowerPoint Presentation</vt:lpstr>
      <vt:lpstr>Diploma Programme Curriculum Framework</vt:lpstr>
      <vt:lpstr>PowerPoint Presentation</vt:lpstr>
      <vt:lpstr>What does a day in the life of an IB student look like?</vt:lpstr>
      <vt:lpstr>PowerPoint Presentation</vt:lpstr>
      <vt:lpstr>PowerPoint Presentation</vt:lpstr>
      <vt:lpstr>PowerPoint Presentation</vt:lpstr>
      <vt:lpstr>PowerPoint Presentation</vt:lpstr>
      <vt:lpstr>7 Subjects with Time built in to work in  Study Groups with Faculty Mentors!</vt:lpstr>
      <vt:lpstr>Approaches to Learning Elective</vt:lpstr>
      <vt:lpstr>Diploma Support Elective</vt:lpstr>
      <vt:lpstr>A Peak into our IB classrooms…</vt:lpstr>
      <vt:lpstr>What a week of hands on learning!  From labs in Pre-IB Chemistry to Socratic Seminars and Escape Rooms in IB History.  There was lots of problem solving and critical thinking had by all!</vt:lpstr>
      <vt:lpstr>Labs are back! Mr. Briggs’ IB Bio classes applying their learning about the digestive system  </vt:lpstr>
      <vt:lpstr>Socratic Seminar in IB Literature: Making connections across multiple mediums of text with Kafka’s Metamorphosis, the myth of Sisyphus, and a clip from Orsin Wells’ “The Trial” </vt:lpstr>
      <vt:lpstr>Successful IB Students Continue to Develop These Characteristics:</vt:lpstr>
      <vt:lpstr>What This Leads To:</vt:lpstr>
      <vt:lpstr>Florida Bright Futures</vt:lpstr>
      <vt:lpstr>PowerPoint Presentation</vt:lpstr>
      <vt:lpstr>IB Students are Accepted at a higher rate into College and have a higher rate of success once there</vt:lpstr>
      <vt:lpstr>College Credits </vt:lpstr>
      <vt:lpstr>Where are PHUHS IB Alumni?</vt:lpstr>
      <vt:lpstr>Will I be able to do  other things too?</vt:lpstr>
      <vt:lpstr> Get Involved; IB students DO Have a Life outside of Academia!</vt:lpstr>
      <vt:lpstr>PowerPoint Presentation</vt:lpstr>
      <vt:lpstr>PowerPoint Presentation</vt:lpstr>
      <vt:lpstr>Our students participate in MANY activities!</vt:lpstr>
      <vt:lpstr>IB Freshmen Pumpkin Painting Pop-up Party!</vt:lpstr>
      <vt:lpstr>Freshmen for the win! Most spirited for         IB Spirit Day #1</vt:lpstr>
      <vt:lpstr>Annual Sophomore  International Breakfast</vt:lpstr>
      <vt:lpstr>IB Friendsgiving  2023!</vt:lpstr>
      <vt:lpstr>IB Learner Profile Leaders  Month of September</vt:lpstr>
      <vt:lpstr>Junior IB Pinning Ceremony</vt:lpstr>
      <vt:lpstr>IB Enjoying Homecoming Traditions at 2023 Homecoming Week</vt:lpstr>
      <vt:lpstr>Welcome, IB Class of 2025: IB Summer Camp</vt:lpstr>
      <vt:lpstr>IB is a…</vt:lpstr>
      <vt:lpstr>Just a few Programme Highlights</vt:lpstr>
      <vt:lpstr>Admission Criteria Cont.</vt:lpstr>
      <vt:lpstr>Admission Criteria</vt:lpstr>
      <vt:lpstr>shadowing</vt:lpstr>
      <vt:lpstr>Student/Teacher Perspective</vt:lpstr>
      <vt:lpstr>I’m in!  What do I do next? Application Process</vt:lpstr>
      <vt:lpstr>PowerPoint Presentation</vt:lpstr>
      <vt:lpstr>Thank you for attending!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PHUHS</dc:title>
  <dc:creator>Striblen Evette</dc:creator>
  <cp:lastModifiedBy>Schachter Kevin</cp:lastModifiedBy>
  <cp:revision>2</cp:revision>
  <cp:lastPrinted>2023-11-09T22:00:12Z</cp:lastPrinted>
  <dcterms:created xsi:type="dcterms:W3CDTF">2023-11-07T21:15:14Z</dcterms:created>
  <dcterms:modified xsi:type="dcterms:W3CDTF">2023-11-28T12:22:47Z</dcterms:modified>
</cp:coreProperties>
</file>